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handoutMasterIdLst>
    <p:handoutMasterId r:id="rId63"/>
  </p:handoutMasterIdLst>
  <p:sldIdLst>
    <p:sldId id="256" r:id="rId3"/>
    <p:sldId id="259" r:id="rId4"/>
    <p:sldId id="263" r:id="rId5"/>
    <p:sldId id="264" r:id="rId6"/>
    <p:sldId id="265" r:id="rId7"/>
    <p:sldId id="266" r:id="rId8"/>
    <p:sldId id="267" r:id="rId9"/>
    <p:sldId id="268" r:id="rId10"/>
    <p:sldId id="269" r:id="rId11"/>
    <p:sldId id="270" r:id="rId12"/>
    <p:sldId id="271" r:id="rId13"/>
    <p:sldId id="272" r:id="rId14"/>
    <p:sldId id="275" r:id="rId15"/>
    <p:sldId id="283" r:id="rId16"/>
    <p:sldId id="257" r:id="rId17"/>
    <p:sldId id="276" r:id="rId18"/>
    <p:sldId id="277" r:id="rId19"/>
    <p:sldId id="284" r:id="rId20"/>
    <p:sldId id="260" r:id="rId21"/>
    <p:sldId id="285" r:id="rId22"/>
    <p:sldId id="286" r:id="rId23"/>
    <p:sldId id="287" r:id="rId24"/>
    <p:sldId id="288" r:id="rId25"/>
    <p:sldId id="289" r:id="rId26"/>
    <p:sldId id="290" r:id="rId27"/>
    <p:sldId id="291" r:id="rId28"/>
    <p:sldId id="292" r:id="rId29"/>
    <p:sldId id="293" r:id="rId30"/>
    <p:sldId id="294" r:id="rId31"/>
    <p:sldId id="295" r:id="rId32"/>
    <p:sldId id="296" r:id="rId33"/>
    <p:sldId id="297" r:id="rId34"/>
    <p:sldId id="298" r:id="rId35"/>
    <p:sldId id="299" r:id="rId36"/>
    <p:sldId id="300" r:id="rId37"/>
    <p:sldId id="301" r:id="rId38"/>
    <p:sldId id="302" r:id="rId39"/>
    <p:sldId id="303" r:id="rId40"/>
    <p:sldId id="304" r:id="rId41"/>
    <p:sldId id="305" r:id="rId42"/>
    <p:sldId id="306" r:id="rId43"/>
    <p:sldId id="307" r:id="rId44"/>
    <p:sldId id="308" r:id="rId45"/>
    <p:sldId id="309" r:id="rId46"/>
    <p:sldId id="310" r:id="rId47"/>
    <p:sldId id="311" r:id="rId48"/>
    <p:sldId id="312" r:id="rId49"/>
    <p:sldId id="313" r:id="rId50"/>
    <p:sldId id="314" r:id="rId51"/>
    <p:sldId id="315" r:id="rId52"/>
    <p:sldId id="316" r:id="rId53"/>
    <p:sldId id="317" r:id="rId54"/>
    <p:sldId id="318" r:id="rId55"/>
    <p:sldId id="319" r:id="rId56"/>
    <p:sldId id="262" r:id="rId57"/>
    <p:sldId id="278" r:id="rId58"/>
    <p:sldId id="279" r:id="rId59"/>
    <p:sldId id="280" r:id="rId60"/>
    <p:sldId id="281" r:id="rId61"/>
    <p:sldId id="282"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656" y="-27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187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handoutMaster" Target="handoutMasters/handout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50BFA72-FFD8-4AD2-9377-1CA62D166CB2}" type="datetimeFigureOut">
              <a:rPr lang="en-US" smtClean="0"/>
              <a:pPr/>
              <a:t>12/3/2013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89A1402-FA2F-4476-8127-3706AD185C43}" type="slidenum">
              <a:rPr lang="en-US" smtClean="0"/>
              <a:pPr/>
              <a:t>‹#›</a:t>
            </a:fld>
            <a:endParaRPr lang="en-US"/>
          </a:p>
        </p:txBody>
      </p:sp>
    </p:spTree>
    <p:extLst>
      <p:ext uri="{BB962C8B-B14F-4D97-AF65-F5344CB8AC3E}">
        <p14:creationId xmlns:p14="http://schemas.microsoft.com/office/powerpoint/2010/main" val="93986756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463D9F-490E-4335-B024-3BEBD9CF93B5}"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BC3D6-F706-4235-8EE6-786ECB5E75AE}" type="slidenum">
              <a:rPr lang="en-US" smtClean="0"/>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463D9F-490E-4335-B024-3BEBD9CF93B5}"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BC3D6-F706-4235-8EE6-786ECB5E75AE}" type="slidenum">
              <a:rPr lang="en-US" smtClean="0"/>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463D9F-490E-4335-B024-3BEBD9CF93B5}"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BC3D6-F706-4235-8EE6-786ECB5E75AE}" type="slidenum">
              <a:rPr lang="en-US" smtClean="0"/>
              <a:pPr/>
              <a:t>‹#›</a:t>
            </a:fld>
            <a:endParaRPr 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D558B068-6984-405C-8A39-2C8AC32DE95D}" type="datetimeFigureOut">
              <a:rPr lang="en-US" smtClean="0">
                <a:solidFill>
                  <a:srgbClr val="FFFFFF"/>
                </a:solidFill>
              </a:rPr>
              <a:pPr/>
              <a:t>12/3/2013</a:t>
            </a:fld>
            <a:endParaRPr lang="en-US">
              <a:solidFill>
                <a:srgbClr val="FFFFFF"/>
              </a:solidFill>
            </a:endParaRPr>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FAD6566A-79B1-4BA8-B828-63D639AD3622}" type="slidenum">
              <a:rPr lang="en-US" smtClean="0">
                <a:solidFill>
                  <a:srgbClr val="FFFFFF"/>
                </a:solidFill>
              </a:rPr>
              <a:pPr/>
              <a:t>‹#›</a:t>
            </a:fld>
            <a:endParaRPr lang="en-US">
              <a:solidFill>
                <a:srgbClr val="FFFFFF"/>
              </a:solidFill>
            </a:endParaRPr>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extLst>
      <p:ext uri="{BB962C8B-B14F-4D97-AF65-F5344CB8AC3E}">
        <p14:creationId xmlns:p14="http://schemas.microsoft.com/office/powerpoint/2010/main" val="33723043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D558B068-6984-405C-8A39-2C8AC32DE95D}" type="datetimeFigureOut">
              <a:rPr lang="en-US" smtClean="0">
                <a:solidFill>
                  <a:srgbClr val="FFFFFF"/>
                </a:solidFill>
              </a:rPr>
              <a:pPr/>
              <a:t>12/3/2013</a:t>
            </a:fld>
            <a:endParaRPr lang="en-US">
              <a:solidFill>
                <a:srgbClr val="FFFFFF"/>
              </a:solidFill>
            </a:endParaRPr>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FAD6566A-79B1-4BA8-B828-63D639AD3622}" type="slidenum">
              <a:rPr lang="en-US" smtClean="0">
                <a:solidFill>
                  <a:srgbClr val="FFFFFF"/>
                </a:solidFill>
              </a:rPr>
              <a:pPr/>
              <a:t>‹#›</a:t>
            </a:fld>
            <a:endParaRPr lang="en-US">
              <a:solidFill>
                <a:srgbClr val="FFFFFF"/>
              </a:solidFill>
            </a:endParaRPr>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644534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8B068-6984-405C-8A39-2C8AC32DE95D}" type="datetimeFigureOut">
              <a:rPr lang="en-US" smtClean="0">
                <a:solidFill>
                  <a:srgbClr val="FFFFFF"/>
                </a:solidFill>
              </a:rPr>
              <a:pPr/>
              <a:t>12/3/2013</a:t>
            </a:fld>
            <a:endParaRPr lang="en-US">
              <a:solidFill>
                <a:srgbClr val="FFFFFF"/>
              </a:solidFill>
            </a:endParaRPr>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FAD6566A-79B1-4BA8-B828-63D639AD3622}"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5530212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D558B068-6984-405C-8A39-2C8AC32DE95D}" type="datetimeFigureOut">
              <a:rPr lang="en-US" smtClean="0">
                <a:solidFill>
                  <a:srgbClr val="FFFFFF"/>
                </a:solidFill>
              </a:rPr>
              <a:pPr/>
              <a:t>12/3/2013</a:t>
            </a:fld>
            <a:endParaRPr lang="en-US">
              <a:solidFill>
                <a:srgbClr val="FFFFFF"/>
              </a:solidFill>
            </a:endParaRPr>
          </a:p>
        </p:txBody>
      </p:sp>
      <p:sp>
        <p:nvSpPr>
          <p:cNvPr id="6" name="Footer Placeholder 5"/>
          <p:cNvSpPr>
            <a:spLocks noGrp="1"/>
          </p:cNvSpPr>
          <p:nvPr>
            <p:ph type="ftr" sz="quarter" idx="11"/>
          </p:nvPr>
        </p:nvSpPr>
        <p:spPr/>
        <p:txBody>
          <a:bodyPr/>
          <a:lstStyle/>
          <a:p>
            <a:endParaRPr lang="en-US">
              <a:solidFill>
                <a:srgbClr val="FFFFFF"/>
              </a:solidFill>
            </a:endParaRPr>
          </a:p>
        </p:txBody>
      </p:sp>
      <p:sp>
        <p:nvSpPr>
          <p:cNvPr id="7" name="Slide Number Placeholder 6"/>
          <p:cNvSpPr>
            <a:spLocks noGrp="1"/>
          </p:cNvSpPr>
          <p:nvPr>
            <p:ph type="sldNum" sz="quarter" idx="12"/>
          </p:nvPr>
        </p:nvSpPr>
        <p:spPr/>
        <p:txBody>
          <a:bodyPr/>
          <a:lstStyle/>
          <a:p>
            <a:fld id="{FAD6566A-79B1-4BA8-B828-63D639AD3622}"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7698091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D558B068-6984-405C-8A39-2C8AC32DE95D}" type="datetimeFigureOut">
              <a:rPr lang="en-US" smtClean="0">
                <a:solidFill>
                  <a:srgbClr val="FFFFFF"/>
                </a:solidFill>
              </a:rPr>
              <a:pPr/>
              <a:t>12/3/2013</a:t>
            </a:fld>
            <a:endParaRPr lang="en-US">
              <a:solidFill>
                <a:srgbClr val="FFFFFF"/>
              </a:solidFill>
            </a:endParaRPr>
          </a:p>
        </p:txBody>
      </p:sp>
      <p:sp>
        <p:nvSpPr>
          <p:cNvPr id="8" name="Footer Placeholder 7"/>
          <p:cNvSpPr>
            <a:spLocks noGrp="1"/>
          </p:cNvSpPr>
          <p:nvPr>
            <p:ph type="ftr" sz="quarter" idx="11"/>
          </p:nvPr>
        </p:nvSpPr>
        <p:spPr/>
        <p:txBody>
          <a:bodyPr/>
          <a:lstStyle/>
          <a:p>
            <a:endParaRPr lang="en-US">
              <a:solidFill>
                <a:srgbClr val="FFFFFF"/>
              </a:solidFill>
            </a:endParaRPr>
          </a:p>
        </p:txBody>
      </p:sp>
      <p:sp>
        <p:nvSpPr>
          <p:cNvPr id="9" name="Slide Number Placeholder 8"/>
          <p:cNvSpPr>
            <a:spLocks noGrp="1"/>
          </p:cNvSpPr>
          <p:nvPr>
            <p:ph type="sldNum" sz="quarter" idx="12"/>
          </p:nvPr>
        </p:nvSpPr>
        <p:spPr/>
        <p:txBody>
          <a:bodyPr/>
          <a:lstStyle/>
          <a:p>
            <a:fld id="{FAD6566A-79B1-4BA8-B828-63D639AD3622}"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323198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8B068-6984-405C-8A39-2C8AC32DE95D}" type="datetimeFigureOut">
              <a:rPr lang="en-US" smtClean="0">
                <a:solidFill>
                  <a:srgbClr val="FFFFFF"/>
                </a:solidFill>
              </a:rPr>
              <a:pPr/>
              <a:t>12/3/2013</a:t>
            </a:fld>
            <a:endParaRPr lang="en-US">
              <a:solidFill>
                <a:srgbClr val="FFFFFF"/>
              </a:solidFill>
            </a:endParaRPr>
          </a:p>
        </p:txBody>
      </p:sp>
      <p:sp>
        <p:nvSpPr>
          <p:cNvPr id="4" name="Footer Placeholder 3"/>
          <p:cNvSpPr>
            <a:spLocks noGrp="1"/>
          </p:cNvSpPr>
          <p:nvPr>
            <p:ph type="ftr" sz="quarter" idx="11"/>
          </p:nvPr>
        </p:nvSpPr>
        <p:spPr/>
        <p:txBody>
          <a:bodyPr/>
          <a:lstStyle/>
          <a:p>
            <a:endParaRPr lang="en-US">
              <a:solidFill>
                <a:srgbClr val="FFFFFF"/>
              </a:solidFill>
            </a:endParaRPr>
          </a:p>
        </p:txBody>
      </p:sp>
      <p:sp>
        <p:nvSpPr>
          <p:cNvPr id="5" name="Slide Number Placeholder 4"/>
          <p:cNvSpPr>
            <a:spLocks noGrp="1"/>
          </p:cNvSpPr>
          <p:nvPr>
            <p:ph type="sldNum" sz="quarter" idx="12"/>
          </p:nvPr>
        </p:nvSpPr>
        <p:spPr/>
        <p:txBody>
          <a:bodyPr/>
          <a:lstStyle/>
          <a:p>
            <a:fld id="{FAD6566A-79B1-4BA8-B828-63D639AD3622}"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4532284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8B068-6984-405C-8A39-2C8AC32DE95D}" type="datetimeFigureOut">
              <a:rPr lang="en-US" smtClean="0">
                <a:solidFill>
                  <a:srgbClr val="FFFFFF"/>
                </a:solidFill>
              </a:rPr>
              <a:pPr/>
              <a:t>12/3/2013</a:t>
            </a:fld>
            <a:endParaRPr lang="en-US">
              <a:solidFill>
                <a:srgbClr val="FFFFFF"/>
              </a:solidFill>
            </a:endParaRPr>
          </a:p>
        </p:txBody>
      </p:sp>
      <p:sp>
        <p:nvSpPr>
          <p:cNvPr id="3" name="Footer Placeholder 2"/>
          <p:cNvSpPr>
            <a:spLocks noGrp="1"/>
          </p:cNvSpPr>
          <p:nvPr>
            <p:ph type="ftr" sz="quarter" idx="11"/>
          </p:nvPr>
        </p:nvSpPr>
        <p:spPr/>
        <p:txBody>
          <a:bodyPr/>
          <a:lstStyle/>
          <a:p>
            <a:endParaRPr lang="en-US">
              <a:solidFill>
                <a:srgbClr val="FFFFFF"/>
              </a:solidFill>
            </a:endParaRPr>
          </a:p>
        </p:txBody>
      </p:sp>
      <p:sp>
        <p:nvSpPr>
          <p:cNvPr id="4" name="Slide Number Placeholder 3"/>
          <p:cNvSpPr>
            <a:spLocks noGrp="1"/>
          </p:cNvSpPr>
          <p:nvPr>
            <p:ph type="sldNum" sz="quarter" idx="12"/>
          </p:nvPr>
        </p:nvSpPr>
        <p:spPr/>
        <p:txBody>
          <a:bodyPr/>
          <a:lstStyle/>
          <a:p>
            <a:fld id="{FAD6566A-79B1-4BA8-B828-63D639AD3622}"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4641954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8B068-6984-405C-8A39-2C8AC32DE95D}" type="datetimeFigureOut">
              <a:rPr lang="en-US" smtClean="0">
                <a:solidFill>
                  <a:srgbClr val="FFFFFF"/>
                </a:solidFill>
              </a:rPr>
              <a:pPr/>
              <a:t>12/3/2013</a:t>
            </a:fld>
            <a:endParaRPr lang="en-US">
              <a:solidFill>
                <a:srgbClr val="FFFFFF"/>
              </a:solidFill>
            </a:endParaRPr>
          </a:p>
        </p:txBody>
      </p:sp>
      <p:sp>
        <p:nvSpPr>
          <p:cNvPr id="6" name="Footer Placeholder 5"/>
          <p:cNvSpPr>
            <a:spLocks noGrp="1"/>
          </p:cNvSpPr>
          <p:nvPr>
            <p:ph type="ftr" sz="quarter" idx="11"/>
          </p:nvPr>
        </p:nvSpPr>
        <p:spPr/>
        <p:txBody>
          <a:bodyPr/>
          <a:lstStyle/>
          <a:p>
            <a:endParaRPr lang="en-US">
              <a:solidFill>
                <a:srgbClr val="FFFFFF"/>
              </a:solidFill>
            </a:endParaRPr>
          </a:p>
        </p:txBody>
      </p:sp>
      <p:sp>
        <p:nvSpPr>
          <p:cNvPr id="7" name="Slide Number Placeholder 6"/>
          <p:cNvSpPr>
            <a:spLocks noGrp="1"/>
          </p:cNvSpPr>
          <p:nvPr>
            <p:ph type="sldNum" sz="quarter" idx="12"/>
          </p:nvPr>
        </p:nvSpPr>
        <p:spPr/>
        <p:txBody>
          <a:bodyPr/>
          <a:lstStyle/>
          <a:p>
            <a:fld id="{FAD6566A-79B1-4BA8-B828-63D639AD3622}"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424824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463D9F-490E-4335-B024-3BEBD9CF93B5}"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BC3D6-F706-4235-8EE6-786ECB5E75AE}" type="slidenum">
              <a:rPr lang="en-US" smtClean="0"/>
              <a:pPr/>
              <a:t>‹#›</a:t>
            </a:fld>
            <a:endParaRPr lang="en-US"/>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8B068-6984-405C-8A39-2C8AC32DE95D}" type="datetimeFigureOut">
              <a:rPr lang="en-US" smtClean="0">
                <a:solidFill>
                  <a:srgbClr val="FFFFFF"/>
                </a:solidFill>
              </a:rPr>
              <a:pPr/>
              <a:t>12/3/2013</a:t>
            </a:fld>
            <a:endParaRPr lang="en-US">
              <a:solidFill>
                <a:srgbClr val="FFFFFF"/>
              </a:solidFill>
            </a:endParaRPr>
          </a:p>
        </p:txBody>
      </p:sp>
      <p:sp>
        <p:nvSpPr>
          <p:cNvPr id="6" name="Footer Placeholder 5"/>
          <p:cNvSpPr>
            <a:spLocks noGrp="1"/>
          </p:cNvSpPr>
          <p:nvPr>
            <p:ph type="ftr" sz="quarter" idx="11"/>
          </p:nvPr>
        </p:nvSpPr>
        <p:spPr/>
        <p:txBody>
          <a:bodyPr/>
          <a:lstStyle/>
          <a:p>
            <a:endParaRPr lang="en-US">
              <a:solidFill>
                <a:srgbClr val="FFFFFF"/>
              </a:solidFill>
            </a:endParaRPr>
          </a:p>
        </p:txBody>
      </p:sp>
      <p:sp>
        <p:nvSpPr>
          <p:cNvPr id="7" name="Slide Number Placeholder 6"/>
          <p:cNvSpPr>
            <a:spLocks noGrp="1"/>
          </p:cNvSpPr>
          <p:nvPr>
            <p:ph type="sldNum" sz="quarter" idx="12"/>
          </p:nvPr>
        </p:nvSpPr>
        <p:spPr/>
        <p:txBody>
          <a:bodyPr/>
          <a:lstStyle/>
          <a:p>
            <a:fld id="{FAD6566A-79B1-4BA8-B828-63D639AD3622}"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7747802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58B068-6984-405C-8A39-2C8AC32DE95D}" type="datetimeFigureOut">
              <a:rPr lang="en-US" smtClean="0">
                <a:solidFill>
                  <a:srgbClr val="FFFFFF"/>
                </a:solidFill>
              </a:rPr>
              <a:pPr/>
              <a:t>12/3/2013</a:t>
            </a:fld>
            <a:endParaRPr lang="en-US">
              <a:solidFill>
                <a:srgbClr val="FFFFFF"/>
              </a:solidFill>
            </a:endParaRPr>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FAD6566A-79B1-4BA8-B828-63D639AD3622}"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7240180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58B068-6984-405C-8A39-2C8AC32DE95D}" type="datetimeFigureOut">
              <a:rPr lang="en-US" smtClean="0">
                <a:solidFill>
                  <a:srgbClr val="FFFFFF"/>
                </a:solidFill>
              </a:rPr>
              <a:pPr/>
              <a:t>12/3/2013</a:t>
            </a:fld>
            <a:endParaRPr lang="en-US">
              <a:solidFill>
                <a:srgbClr val="FFFFFF"/>
              </a:solidFill>
            </a:endParaRPr>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FAD6566A-79B1-4BA8-B828-63D639AD3622}"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057921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463D9F-490E-4335-B024-3BEBD9CF93B5}"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BC3D6-F706-4235-8EE6-786ECB5E75AE}" type="slidenum">
              <a:rPr lang="en-US" smtClean="0"/>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463D9F-490E-4335-B024-3BEBD9CF93B5}" type="datetimeFigureOut">
              <a:rPr lang="en-US" smtClean="0"/>
              <a:pPr/>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CBC3D6-F706-4235-8EE6-786ECB5E75AE}" type="slidenum">
              <a:rPr lang="en-US" smtClean="0"/>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463D9F-490E-4335-B024-3BEBD9CF93B5}" type="datetimeFigureOut">
              <a:rPr lang="en-US" smtClean="0"/>
              <a:pPr/>
              <a:t>12/3/2013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CBC3D6-F706-4235-8EE6-786ECB5E75AE}" type="slidenum">
              <a:rPr lang="en-US" smtClean="0"/>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463D9F-490E-4335-B024-3BEBD9CF93B5}" type="datetimeFigureOut">
              <a:rPr lang="en-US" smtClean="0"/>
              <a:pPr/>
              <a:t>12/3/2013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CBC3D6-F706-4235-8EE6-786ECB5E75AE}" type="slidenum">
              <a:rPr lang="en-US" smtClean="0"/>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463D9F-490E-4335-B024-3BEBD9CF93B5}" type="datetimeFigureOut">
              <a:rPr lang="en-US" smtClean="0"/>
              <a:pPr/>
              <a:t>12/3/2013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CBC3D6-F706-4235-8EE6-786ECB5E75AE}" type="slidenum">
              <a:rPr lang="en-US" smtClean="0"/>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463D9F-490E-4335-B024-3BEBD9CF93B5}" type="datetimeFigureOut">
              <a:rPr lang="en-US" smtClean="0"/>
              <a:pPr/>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CBC3D6-F706-4235-8EE6-786ECB5E75AE}" type="slidenum">
              <a:rPr lang="en-US" smtClean="0"/>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463D9F-490E-4335-B024-3BEBD9CF93B5}" type="datetimeFigureOut">
              <a:rPr lang="en-US" smtClean="0"/>
              <a:pPr/>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CBC3D6-F706-4235-8EE6-786ECB5E75AE}" type="slidenum">
              <a:rPr lang="en-US" smtClean="0"/>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63D9F-490E-4335-B024-3BEBD9CF93B5}" type="datetimeFigureOut">
              <a:rPr lang="en-US" smtClean="0"/>
              <a:pPr/>
              <a:t>12/3/2013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CBC3D6-F706-4235-8EE6-786ECB5E75AE}" type="slidenum">
              <a:rPr lang="en-US" smtClean="0"/>
              <a:pPr/>
              <a:t>‹#›</a:t>
            </a:fld>
            <a:endParaRPr lang="en-US"/>
          </a:p>
        </p:txBody>
      </p:sp>
      <p:pic>
        <p:nvPicPr>
          <p:cNvPr id="10" name="Picture 9" descr="Religious_wallpapers_204.jpg"/>
          <p:cNvPicPr>
            <a:picLocks noChangeAspect="1"/>
          </p:cNvPicPr>
          <p:nvPr userDrawn="1"/>
        </p:nvPicPr>
        <p:blipFill>
          <a:blip r:embed="rId13" cstate="print"/>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D558B068-6984-405C-8A39-2C8AC32DE95D}" type="datetimeFigureOut">
              <a:rPr lang="en-US" smtClean="0">
                <a:solidFill>
                  <a:srgbClr val="FFFFFF"/>
                </a:solidFill>
              </a:rPr>
              <a:pPr/>
              <a:t>12/3/2013</a:t>
            </a:fld>
            <a:endParaRPr lang="en-US">
              <a:solidFill>
                <a:srgbClr val="FFFFFF"/>
              </a:solidFill>
            </a:endParaRPr>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solidFill>
                <a:srgbClr val="FFFFFF"/>
              </a:solidFill>
            </a:endParaRPr>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FAD6566A-79B1-4BA8-B828-63D639AD3622}"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64751186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b="1" dirty="0" smtClean="0">
                <a:solidFill>
                  <a:schemeClr val="bg1"/>
                </a:solidFill>
              </a:rPr>
              <a:t>Chapel Service</a:t>
            </a:r>
            <a:endParaRPr lang="en-US" sz="6600" b="1" dirty="0">
              <a:solidFill>
                <a:schemeClr val="bg1"/>
              </a:solidFill>
            </a:endParaRPr>
          </a:p>
        </p:txBody>
      </p:sp>
      <p:sp>
        <p:nvSpPr>
          <p:cNvPr id="3" name="Subtitle 2"/>
          <p:cNvSpPr>
            <a:spLocks noGrp="1"/>
          </p:cNvSpPr>
          <p:nvPr>
            <p:ph type="subTitle" idx="1"/>
          </p:nvPr>
        </p:nvSpPr>
        <p:spPr/>
        <p:txBody>
          <a:bodyPr>
            <a:normAutofit/>
          </a:bodyPr>
          <a:lstStyle/>
          <a:p>
            <a:r>
              <a:rPr lang="en-US" sz="4800" b="1" dirty="0" smtClean="0">
                <a:solidFill>
                  <a:schemeClr val="bg1"/>
                </a:solidFill>
              </a:rPr>
              <a:t>December 3, 2013</a:t>
            </a:r>
            <a:endParaRPr lang="en-US" sz="4800" b="1"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YOU ARE MY ALL IN ALL</a:t>
            </a:r>
            <a:endParaRPr lang="en-US" dirty="0">
              <a:solidFill>
                <a:schemeClr val="bg1"/>
              </a:solidFill>
            </a:endParaRPr>
          </a:p>
        </p:txBody>
      </p:sp>
      <p:sp>
        <p:nvSpPr>
          <p:cNvPr id="3" name="Content Placeholder 2"/>
          <p:cNvSpPr>
            <a:spLocks noGrp="1"/>
          </p:cNvSpPr>
          <p:nvPr>
            <p:ph idx="1"/>
          </p:nvPr>
        </p:nvSpPr>
        <p:spPr/>
        <p:txBody>
          <a:bodyPr>
            <a:normAutofit/>
          </a:bodyPr>
          <a:lstStyle/>
          <a:p>
            <a:pPr>
              <a:buNone/>
            </a:pPr>
            <a:r>
              <a:rPr lang="en-US" sz="4400" dirty="0">
                <a:solidFill>
                  <a:schemeClr val="bg1"/>
                </a:solidFill>
              </a:rPr>
              <a:t>Taking my sin, my cross, my shame</a:t>
            </a:r>
            <a:r>
              <a:rPr lang="en-US" sz="4400" dirty="0" smtClean="0">
                <a:solidFill>
                  <a:schemeClr val="bg1"/>
                </a:solidFill>
              </a:rPr>
              <a:t/>
            </a:r>
            <a:br>
              <a:rPr lang="en-US" sz="4400" dirty="0" smtClean="0">
                <a:solidFill>
                  <a:schemeClr val="bg1"/>
                </a:solidFill>
              </a:rPr>
            </a:br>
            <a:r>
              <a:rPr lang="en-US" sz="4400" dirty="0">
                <a:solidFill>
                  <a:schemeClr val="bg1"/>
                </a:solidFill>
              </a:rPr>
              <a:t>Rising again I bless Your </a:t>
            </a:r>
            <a:r>
              <a:rPr lang="en-US" sz="4400" dirty="0" smtClean="0">
                <a:solidFill>
                  <a:schemeClr val="bg1"/>
                </a:solidFill>
              </a:rPr>
              <a:t>name</a:t>
            </a:r>
            <a:br>
              <a:rPr lang="en-US" sz="4400" dirty="0" smtClean="0">
                <a:solidFill>
                  <a:schemeClr val="bg1"/>
                </a:solidFill>
              </a:rPr>
            </a:br>
            <a:r>
              <a:rPr lang="en-US" sz="4400" dirty="0">
                <a:solidFill>
                  <a:schemeClr val="bg1"/>
                </a:solidFill>
              </a:rPr>
              <a:t>You are my all in </a:t>
            </a:r>
            <a:r>
              <a:rPr lang="en-US" sz="4400" dirty="0" smtClean="0">
                <a:solidFill>
                  <a:schemeClr val="bg1"/>
                </a:solidFill>
              </a:rPr>
              <a:t>all</a:t>
            </a:r>
            <a:endParaRPr lang="en-US" sz="44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YOU ARE MY ALL IN ALL</a:t>
            </a:r>
            <a:endParaRPr lang="en-US" dirty="0">
              <a:solidFill>
                <a:schemeClr val="bg1"/>
              </a:solidFill>
            </a:endParaRPr>
          </a:p>
        </p:txBody>
      </p:sp>
      <p:sp>
        <p:nvSpPr>
          <p:cNvPr id="3" name="Content Placeholder 2"/>
          <p:cNvSpPr>
            <a:spLocks noGrp="1"/>
          </p:cNvSpPr>
          <p:nvPr>
            <p:ph idx="1"/>
          </p:nvPr>
        </p:nvSpPr>
        <p:spPr/>
        <p:txBody>
          <a:bodyPr>
            <a:normAutofit/>
          </a:bodyPr>
          <a:lstStyle/>
          <a:p>
            <a:pPr>
              <a:buNone/>
            </a:pPr>
            <a:r>
              <a:rPr lang="en-US" sz="4400" dirty="0">
                <a:solidFill>
                  <a:schemeClr val="bg1"/>
                </a:solidFill>
              </a:rPr>
              <a:t>When I fall down You pick me up</a:t>
            </a:r>
            <a:r>
              <a:rPr lang="en-US" sz="4400" dirty="0" smtClean="0">
                <a:solidFill>
                  <a:schemeClr val="bg1"/>
                </a:solidFill>
              </a:rPr>
              <a:t/>
            </a:r>
            <a:br>
              <a:rPr lang="en-US" sz="4400" dirty="0" smtClean="0">
                <a:solidFill>
                  <a:schemeClr val="bg1"/>
                </a:solidFill>
              </a:rPr>
            </a:br>
            <a:r>
              <a:rPr lang="en-US" sz="4400" dirty="0">
                <a:solidFill>
                  <a:schemeClr val="bg1"/>
                </a:solidFill>
              </a:rPr>
              <a:t>When I am dry You fill my </a:t>
            </a:r>
            <a:r>
              <a:rPr lang="en-US" sz="4400" dirty="0" smtClean="0">
                <a:solidFill>
                  <a:schemeClr val="bg1"/>
                </a:solidFill>
              </a:rPr>
              <a:t>cup</a:t>
            </a:r>
            <a:br>
              <a:rPr lang="en-US" sz="4400" dirty="0" smtClean="0">
                <a:solidFill>
                  <a:schemeClr val="bg1"/>
                </a:solidFill>
              </a:rPr>
            </a:br>
            <a:r>
              <a:rPr lang="en-US" sz="4400" dirty="0">
                <a:solidFill>
                  <a:schemeClr val="bg1"/>
                </a:solidFill>
              </a:rPr>
              <a:t>You are my all in </a:t>
            </a:r>
            <a:r>
              <a:rPr lang="en-US" sz="4400" dirty="0" smtClean="0">
                <a:solidFill>
                  <a:schemeClr val="bg1"/>
                </a:solidFill>
              </a:rPr>
              <a:t>all</a:t>
            </a:r>
            <a:endParaRPr lang="en-US" sz="44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YOU ARE MY ALL IN ALL</a:t>
            </a:r>
            <a:endParaRPr lang="en-US" dirty="0">
              <a:solidFill>
                <a:schemeClr val="bg1"/>
              </a:solidFill>
            </a:endParaRPr>
          </a:p>
        </p:txBody>
      </p:sp>
      <p:sp>
        <p:nvSpPr>
          <p:cNvPr id="3" name="Content Placeholder 2"/>
          <p:cNvSpPr>
            <a:spLocks noGrp="1"/>
          </p:cNvSpPr>
          <p:nvPr>
            <p:ph idx="1"/>
          </p:nvPr>
        </p:nvSpPr>
        <p:spPr/>
        <p:txBody>
          <a:bodyPr>
            <a:normAutofit/>
          </a:bodyPr>
          <a:lstStyle/>
          <a:p>
            <a:pPr>
              <a:buNone/>
            </a:pPr>
            <a:r>
              <a:rPr lang="en-US" sz="4400" dirty="0">
                <a:solidFill>
                  <a:schemeClr val="bg1"/>
                </a:solidFill>
              </a:rPr>
              <a:t>You're my everything</a:t>
            </a:r>
            <a:r>
              <a:rPr lang="en-US" sz="4400" dirty="0" smtClean="0">
                <a:solidFill>
                  <a:schemeClr val="bg1"/>
                </a:solidFill>
              </a:rPr>
              <a:t/>
            </a:r>
            <a:br>
              <a:rPr lang="en-US" sz="4400" dirty="0" smtClean="0">
                <a:solidFill>
                  <a:schemeClr val="bg1"/>
                </a:solidFill>
              </a:rPr>
            </a:br>
            <a:r>
              <a:rPr lang="en-US" sz="4400" dirty="0">
                <a:solidFill>
                  <a:schemeClr val="bg1"/>
                </a:solidFill>
              </a:rPr>
              <a:t>The beginning and the end</a:t>
            </a:r>
            <a:r>
              <a:rPr lang="en-US" sz="4400" dirty="0" smtClean="0">
                <a:solidFill>
                  <a:schemeClr val="bg1"/>
                </a:solidFill>
              </a:rPr>
              <a:t/>
            </a:r>
            <a:br>
              <a:rPr lang="en-US" sz="4400" dirty="0" smtClean="0">
                <a:solidFill>
                  <a:schemeClr val="bg1"/>
                </a:solidFill>
              </a:rPr>
            </a:br>
            <a:r>
              <a:rPr lang="en-US" sz="4400" dirty="0">
                <a:solidFill>
                  <a:schemeClr val="bg1"/>
                </a:solidFill>
              </a:rPr>
              <a:t>The first, the last You are</a:t>
            </a:r>
            <a:r>
              <a:rPr lang="en-US" sz="4400" dirty="0" smtClean="0">
                <a:solidFill>
                  <a:schemeClr val="bg1"/>
                </a:solidFill>
              </a:rPr>
              <a:t/>
            </a:r>
            <a:br>
              <a:rPr lang="en-US" sz="4400" dirty="0" smtClean="0">
                <a:solidFill>
                  <a:schemeClr val="bg1"/>
                </a:solidFill>
              </a:rPr>
            </a:br>
            <a:r>
              <a:rPr lang="en-US" sz="4400" dirty="0">
                <a:solidFill>
                  <a:schemeClr val="bg1"/>
                </a:solidFill>
              </a:rPr>
              <a:t>The great I am</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Psalm 18:1-3</a:t>
            </a:r>
            <a:endParaRPr lang="en-US" dirty="0">
              <a:solidFill>
                <a:schemeClr val="bg1"/>
              </a:solidFill>
            </a:endParaRPr>
          </a:p>
        </p:txBody>
      </p:sp>
      <p:sp>
        <p:nvSpPr>
          <p:cNvPr id="3" name="Content Placeholder 2"/>
          <p:cNvSpPr>
            <a:spLocks noGrp="1"/>
          </p:cNvSpPr>
          <p:nvPr>
            <p:ph idx="1"/>
          </p:nvPr>
        </p:nvSpPr>
        <p:spPr/>
        <p:txBody>
          <a:bodyPr>
            <a:noAutofit/>
          </a:bodyPr>
          <a:lstStyle/>
          <a:p>
            <a:pPr>
              <a:buNone/>
            </a:pPr>
            <a:r>
              <a:rPr lang="en-US" sz="4000" dirty="0">
                <a:solidFill>
                  <a:schemeClr val="bg1"/>
                </a:solidFill>
              </a:rPr>
              <a:t>I love you, </a:t>
            </a:r>
            <a:r>
              <a:rPr lang="en-US" sz="4000" cap="small" dirty="0" smtClean="0">
                <a:solidFill>
                  <a:schemeClr val="bg1"/>
                </a:solidFill>
              </a:rPr>
              <a:t>Lord</a:t>
            </a:r>
            <a:r>
              <a:rPr lang="en-US" sz="4000" dirty="0" smtClean="0">
                <a:solidFill>
                  <a:schemeClr val="bg1"/>
                </a:solidFill>
              </a:rPr>
              <a:t>, my strength.</a:t>
            </a:r>
            <a:endParaRPr lang="en-US" sz="4000" cap="small" dirty="0" smtClean="0">
              <a:solidFill>
                <a:schemeClr val="bg1"/>
              </a:solidFill>
            </a:endParaRPr>
          </a:p>
          <a:p>
            <a:pPr>
              <a:buNone/>
            </a:pPr>
            <a:r>
              <a:rPr lang="en-US" sz="4000" dirty="0">
                <a:solidFill>
                  <a:schemeClr val="bg1"/>
                </a:solidFill>
              </a:rPr>
              <a:t>The </a:t>
            </a:r>
            <a:r>
              <a:rPr lang="en-US" sz="4000" cap="small" dirty="0">
                <a:solidFill>
                  <a:schemeClr val="bg1"/>
                </a:solidFill>
              </a:rPr>
              <a:t>Lord</a:t>
            </a:r>
            <a:r>
              <a:rPr lang="en-US" sz="4000" dirty="0">
                <a:solidFill>
                  <a:schemeClr val="bg1"/>
                </a:solidFill>
              </a:rPr>
              <a:t> is my rock, my fortress and my deliverer;</a:t>
            </a:r>
            <a:r>
              <a:rPr lang="en-US" sz="4000" dirty="0" smtClean="0">
                <a:solidFill>
                  <a:schemeClr val="bg1"/>
                </a:solidFill>
              </a:rPr>
              <a:t/>
            </a:r>
            <a:br>
              <a:rPr lang="en-US" sz="4000" dirty="0" smtClean="0">
                <a:solidFill>
                  <a:schemeClr val="bg1"/>
                </a:solidFill>
              </a:rPr>
            </a:br>
            <a:r>
              <a:rPr lang="en-US" sz="4000" dirty="0">
                <a:solidFill>
                  <a:schemeClr val="bg1"/>
                </a:solidFill>
              </a:rPr>
              <a:t>    my God is my rock, in whom I take </a:t>
            </a:r>
            <a:r>
              <a:rPr lang="en-US" sz="4000" dirty="0" smtClean="0">
                <a:solidFill>
                  <a:schemeClr val="bg1"/>
                </a:solidFill>
              </a:rPr>
              <a:t>refuge,</a:t>
            </a:r>
            <a:endParaRPr lang="en-US" sz="40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Psalm 18:1-3</a:t>
            </a:r>
            <a:endParaRPr lang="en-US" dirty="0"/>
          </a:p>
        </p:txBody>
      </p:sp>
      <p:sp>
        <p:nvSpPr>
          <p:cNvPr id="3" name="Content Placeholder 2"/>
          <p:cNvSpPr>
            <a:spLocks noGrp="1"/>
          </p:cNvSpPr>
          <p:nvPr>
            <p:ph idx="1"/>
          </p:nvPr>
        </p:nvSpPr>
        <p:spPr/>
        <p:txBody>
          <a:bodyPr>
            <a:normAutofit/>
          </a:bodyPr>
          <a:lstStyle/>
          <a:p>
            <a:pPr>
              <a:buNone/>
            </a:pPr>
            <a:r>
              <a:rPr lang="en-US" sz="4000" dirty="0" smtClean="0">
                <a:solidFill>
                  <a:schemeClr val="bg1"/>
                </a:solidFill>
              </a:rPr>
              <a:t> my shield and the horn of my salvation, my stronghold.</a:t>
            </a:r>
          </a:p>
          <a:p>
            <a:pPr>
              <a:buNone/>
            </a:pPr>
            <a:r>
              <a:rPr lang="en-US" sz="4000" dirty="0" smtClean="0">
                <a:solidFill>
                  <a:schemeClr val="bg1"/>
                </a:solidFill>
              </a:rPr>
              <a:t>I called to the </a:t>
            </a:r>
            <a:r>
              <a:rPr lang="en-US" sz="4000" cap="small" dirty="0" smtClean="0">
                <a:solidFill>
                  <a:schemeClr val="bg1"/>
                </a:solidFill>
              </a:rPr>
              <a:t>Lord</a:t>
            </a:r>
            <a:r>
              <a:rPr lang="en-US" sz="4000" dirty="0" smtClean="0">
                <a:solidFill>
                  <a:schemeClr val="bg1"/>
                </a:solidFill>
              </a:rPr>
              <a:t>, who is worthy of praise,</a:t>
            </a:r>
            <a:br>
              <a:rPr lang="en-US" sz="4000" dirty="0" smtClean="0">
                <a:solidFill>
                  <a:schemeClr val="bg1"/>
                </a:solidFill>
              </a:rPr>
            </a:br>
            <a:r>
              <a:rPr lang="en-US" sz="4000" dirty="0" smtClean="0">
                <a:solidFill>
                  <a:schemeClr val="bg1"/>
                </a:solidFill>
              </a:rPr>
              <a:t>    and I have been saved from my enemies.</a:t>
            </a:r>
            <a:endParaRPr lang="en-US" sz="4000"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b="1" dirty="0" smtClean="0">
                <a:solidFill>
                  <a:schemeClr val="bg1"/>
                </a:solidFill>
              </a:rPr>
              <a:t>Scripture Reading</a:t>
            </a:r>
            <a:endParaRPr lang="en-US" sz="6600" b="1" dirty="0">
              <a:solidFill>
                <a:schemeClr val="bg1"/>
              </a:solidFill>
            </a:endParaRPr>
          </a:p>
        </p:txBody>
      </p:sp>
      <p:sp>
        <p:nvSpPr>
          <p:cNvPr id="3" name="Subtitle 2"/>
          <p:cNvSpPr>
            <a:spLocks noGrp="1"/>
          </p:cNvSpPr>
          <p:nvPr>
            <p:ph type="subTitle" idx="1"/>
          </p:nvPr>
        </p:nvSpPr>
        <p:spPr/>
        <p:txBody>
          <a:bodyPr>
            <a:normAutofit/>
          </a:bodyPr>
          <a:lstStyle/>
          <a:p>
            <a:r>
              <a:rPr lang="en-US" sz="4800" b="1" dirty="0" smtClean="0">
                <a:solidFill>
                  <a:schemeClr val="bg1"/>
                </a:solidFill>
              </a:rPr>
              <a:t>John 1:45-47</a:t>
            </a:r>
            <a:endParaRPr lang="en-US" sz="4800" b="1" dirty="0">
              <a:solidFill>
                <a:schemeClr val="bg1"/>
              </a:solidFill>
            </a:endParaRPr>
          </a:p>
          <a:p>
            <a:r>
              <a:rPr lang="en-US" sz="4800" b="1" dirty="0" err="1" smtClean="0">
                <a:solidFill>
                  <a:schemeClr val="bg1"/>
                </a:solidFill>
              </a:rPr>
              <a:t>Catlyn</a:t>
            </a:r>
            <a:r>
              <a:rPr lang="en-US" sz="4800" b="1" dirty="0" smtClean="0">
                <a:solidFill>
                  <a:schemeClr val="bg1"/>
                </a:solidFill>
              </a:rPr>
              <a:t> Armstrong</a:t>
            </a:r>
            <a:endParaRPr lang="en-US" sz="4800" b="1"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John 1:45-47</a:t>
            </a:r>
            <a:endParaRPr lang="en-US" b="1" dirty="0">
              <a:solidFill>
                <a:schemeClr val="bg1"/>
              </a:solidFill>
            </a:endParaRPr>
          </a:p>
        </p:txBody>
      </p:sp>
      <p:sp>
        <p:nvSpPr>
          <p:cNvPr id="3" name="Content Placeholder 2"/>
          <p:cNvSpPr>
            <a:spLocks noGrp="1"/>
          </p:cNvSpPr>
          <p:nvPr>
            <p:ph idx="1"/>
          </p:nvPr>
        </p:nvSpPr>
        <p:spPr/>
        <p:txBody>
          <a:bodyPr>
            <a:normAutofit/>
          </a:bodyPr>
          <a:lstStyle/>
          <a:p>
            <a:pPr>
              <a:buNone/>
            </a:pPr>
            <a:r>
              <a:rPr lang="en-US" sz="3600" b="1" baseline="30000" dirty="0" smtClean="0">
                <a:solidFill>
                  <a:schemeClr val="bg1"/>
                </a:solidFill>
              </a:rPr>
              <a:t>45 </a:t>
            </a:r>
            <a:r>
              <a:rPr lang="en-US" sz="3600" dirty="0" smtClean="0">
                <a:solidFill>
                  <a:schemeClr val="bg1"/>
                </a:solidFill>
              </a:rPr>
              <a:t>Philip found Nathanael and told him, “We have found the one Moses wrote about in the Law, and about whom the prophets also wrote—Jesus of Nazareth, the son of Joseph.”</a:t>
            </a:r>
          </a:p>
          <a:p>
            <a:pPr>
              <a:buNone/>
            </a:pPr>
            <a:endParaRPr lang="en-US" sz="36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John 1:45-47</a:t>
            </a:r>
            <a:endParaRPr lang="en-US" b="1" dirty="0">
              <a:solidFill>
                <a:schemeClr val="bg1"/>
              </a:solidFill>
            </a:endParaRPr>
          </a:p>
        </p:txBody>
      </p:sp>
      <p:sp>
        <p:nvSpPr>
          <p:cNvPr id="3" name="Content Placeholder 2"/>
          <p:cNvSpPr>
            <a:spLocks noGrp="1"/>
          </p:cNvSpPr>
          <p:nvPr>
            <p:ph idx="1"/>
          </p:nvPr>
        </p:nvSpPr>
        <p:spPr/>
        <p:txBody>
          <a:bodyPr>
            <a:normAutofit/>
          </a:bodyPr>
          <a:lstStyle/>
          <a:p>
            <a:pPr>
              <a:buNone/>
            </a:pPr>
            <a:r>
              <a:rPr lang="en-US" sz="4400" dirty="0" smtClean="0">
                <a:solidFill>
                  <a:schemeClr val="bg1"/>
                </a:solidFill>
              </a:rPr>
              <a:t>“</a:t>
            </a:r>
            <a:r>
              <a:rPr lang="en-US" sz="4400" b="1" baseline="30000" dirty="0" smtClean="0">
                <a:solidFill>
                  <a:schemeClr val="bg1"/>
                </a:solidFill>
              </a:rPr>
              <a:t>46 </a:t>
            </a:r>
            <a:r>
              <a:rPr lang="en-US" sz="4400" dirty="0" smtClean="0">
                <a:solidFill>
                  <a:schemeClr val="bg1"/>
                </a:solidFill>
              </a:rPr>
              <a:t>“Nazareth! Can anything good come from there?” Nathanael asked.</a:t>
            </a:r>
          </a:p>
          <a:p>
            <a:pPr>
              <a:buNone/>
            </a:pPr>
            <a:r>
              <a:rPr lang="en-US" sz="4400" dirty="0" smtClean="0">
                <a:solidFill>
                  <a:schemeClr val="bg1"/>
                </a:solidFill>
              </a:rPr>
              <a:t>Come </a:t>
            </a:r>
            <a:r>
              <a:rPr lang="en-US" sz="4400" dirty="0">
                <a:solidFill>
                  <a:schemeClr val="bg1"/>
                </a:solidFill>
              </a:rPr>
              <a:t>and see,” said Philip.</a:t>
            </a:r>
          </a:p>
          <a:p>
            <a:pPr>
              <a:buNone/>
            </a:pPr>
            <a:endParaRPr lang="en-US" sz="44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John 1:45-47</a:t>
            </a:r>
            <a:endParaRPr lang="en-US" dirty="0"/>
          </a:p>
        </p:txBody>
      </p:sp>
      <p:sp>
        <p:nvSpPr>
          <p:cNvPr id="3" name="Content Placeholder 2"/>
          <p:cNvSpPr>
            <a:spLocks noGrp="1"/>
          </p:cNvSpPr>
          <p:nvPr>
            <p:ph idx="1"/>
          </p:nvPr>
        </p:nvSpPr>
        <p:spPr/>
        <p:txBody>
          <a:bodyPr>
            <a:normAutofit/>
          </a:bodyPr>
          <a:lstStyle/>
          <a:p>
            <a:pPr>
              <a:buNone/>
            </a:pPr>
            <a:r>
              <a:rPr lang="en-US" sz="4400" b="1" baseline="30000" dirty="0" smtClean="0">
                <a:solidFill>
                  <a:schemeClr val="bg1"/>
                </a:solidFill>
              </a:rPr>
              <a:t>47 </a:t>
            </a:r>
            <a:r>
              <a:rPr lang="en-US" sz="4400" dirty="0" smtClean="0">
                <a:solidFill>
                  <a:schemeClr val="bg1"/>
                </a:solidFill>
              </a:rPr>
              <a:t>When Jesus saw Nathanael approaching, he said of </a:t>
            </a:r>
            <a:r>
              <a:rPr lang="en-US" sz="4400" dirty="0" err="1" smtClean="0">
                <a:solidFill>
                  <a:schemeClr val="bg1"/>
                </a:solidFill>
              </a:rPr>
              <a:t>him,“Here</a:t>
            </a:r>
            <a:r>
              <a:rPr lang="en-US" sz="4400" dirty="0" smtClean="0">
                <a:solidFill>
                  <a:schemeClr val="bg1"/>
                </a:solidFill>
              </a:rPr>
              <a:t> truly is an Israelite in whom there is no deceit.”</a:t>
            </a:r>
          </a:p>
          <a:p>
            <a:endParaRPr lang="en-US" sz="4400"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b="1" dirty="0" smtClean="0">
                <a:solidFill>
                  <a:schemeClr val="bg1"/>
                </a:solidFill>
              </a:rPr>
              <a:t>Message</a:t>
            </a:r>
            <a:endParaRPr lang="en-US" sz="6600" b="1" dirty="0">
              <a:solidFill>
                <a:schemeClr val="bg1"/>
              </a:solidFill>
            </a:endParaRPr>
          </a:p>
        </p:txBody>
      </p:sp>
      <p:sp>
        <p:nvSpPr>
          <p:cNvPr id="3" name="Subtitle 2"/>
          <p:cNvSpPr>
            <a:spLocks noGrp="1"/>
          </p:cNvSpPr>
          <p:nvPr>
            <p:ph type="subTitle" idx="1"/>
          </p:nvPr>
        </p:nvSpPr>
        <p:spPr/>
        <p:txBody>
          <a:bodyPr>
            <a:normAutofit/>
          </a:bodyPr>
          <a:lstStyle/>
          <a:p>
            <a:r>
              <a:rPr lang="en-US" sz="4800" b="1" dirty="0" smtClean="0">
                <a:solidFill>
                  <a:schemeClr val="bg1"/>
                </a:solidFill>
              </a:rPr>
              <a:t>Dr. Fletcher </a:t>
            </a:r>
            <a:r>
              <a:rPr lang="en-US" sz="4800" b="1" dirty="0" err="1" smtClean="0">
                <a:solidFill>
                  <a:schemeClr val="bg1"/>
                </a:solidFill>
              </a:rPr>
              <a:t>Tink</a:t>
            </a:r>
            <a:endParaRPr lang="en-US" sz="4800" b="1"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b="1" dirty="0" smtClean="0">
                <a:solidFill>
                  <a:schemeClr val="bg1"/>
                </a:solidFill>
              </a:rPr>
              <a:t>Worship</a:t>
            </a:r>
            <a:endParaRPr lang="en-US" sz="6600" b="1" dirty="0">
              <a:solidFill>
                <a:schemeClr val="bg1"/>
              </a:solidFill>
            </a:endParaRPr>
          </a:p>
        </p:txBody>
      </p:sp>
      <p:sp>
        <p:nvSpPr>
          <p:cNvPr id="3" name="Subtitle 2"/>
          <p:cNvSpPr>
            <a:spLocks noGrp="1"/>
          </p:cNvSpPr>
          <p:nvPr>
            <p:ph type="subTitle" idx="1"/>
          </p:nvPr>
        </p:nvSpPr>
        <p:spPr/>
        <p:txBody>
          <a:bodyPr>
            <a:normAutofit/>
          </a:bodyPr>
          <a:lstStyle/>
          <a:p>
            <a:r>
              <a:rPr lang="en-US" sz="4800" b="1" dirty="0" smtClean="0">
                <a:solidFill>
                  <a:schemeClr val="bg1"/>
                </a:solidFill>
              </a:rPr>
              <a:t>Worship Team</a:t>
            </a:r>
            <a:endParaRPr lang="en-US" sz="4800" b="1"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smtClean="0"/>
              <a:t>From Bethlehem to Nazareth</a:t>
            </a:r>
            <a:endParaRPr lang="en-US" sz="3200" dirty="0"/>
          </a:p>
        </p:txBody>
      </p:sp>
      <p:sp>
        <p:nvSpPr>
          <p:cNvPr id="5" name="Content Placeholder 4"/>
          <p:cNvSpPr>
            <a:spLocks noGrp="1"/>
          </p:cNvSpPr>
          <p:nvPr>
            <p:ph sz="quarter" idx="13"/>
          </p:nvPr>
        </p:nvSpPr>
        <p:spPr/>
        <p:txBody>
          <a:bodyPr>
            <a:normAutofit/>
          </a:bodyPr>
          <a:lstStyle/>
          <a:p>
            <a:pPr marL="109728" indent="0">
              <a:buNone/>
            </a:pPr>
            <a:r>
              <a:rPr lang="en-US" sz="3200" dirty="0" smtClean="0"/>
              <a:t>Presented in Chapel at APNTS, Metro Manila, the Philippines</a:t>
            </a:r>
          </a:p>
          <a:p>
            <a:pPr marL="109728" indent="0">
              <a:buNone/>
            </a:pPr>
            <a:endParaRPr lang="en-US" sz="3200" dirty="0"/>
          </a:p>
          <a:p>
            <a:pPr marL="109728" indent="0">
              <a:buNone/>
            </a:pPr>
            <a:r>
              <a:rPr lang="en-US" sz="3200" dirty="0" smtClean="0"/>
              <a:t>December </a:t>
            </a:r>
            <a:r>
              <a:rPr lang="en-US" sz="3200" dirty="0"/>
              <a:t>3</a:t>
            </a:r>
            <a:r>
              <a:rPr lang="en-US" sz="3200" dirty="0" smtClean="0"/>
              <a:t>, 2013</a:t>
            </a:r>
          </a:p>
          <a:p>
            <a:pPr marL="109728" indent="0">
              <a:buNone/>
            </a:pPr>
            <a:endParaRPr lang="en-US" sz="3200" dirty="0"/>
          </a:p>
          <a:p>
            <a:pPr marL="109728" indent="0">
              <a:buNone/>
            </a:pPr>
            <a:r>
              <a:rPr lang="en-US" sz="3200" dirty="0" err="1" smtClean="0"/>
              <a:t>Dr</a:t>
            </a:r>
            <a:r>
              <a:rPr lang="en-US" sz="3200" dirty="0" smtClean="0"/>
              <a:t> Fletcher L </a:t>
            </a:r>
            <a:r>
              <a:rPr lang="en-US" sz="3200" dirty="0" err="1" smtClean="0"/>
              <a:t>Tink</a:t>
            </a:r>
            <a:r>
              <a:rPr lang="en-US" sz="3200" dirty="0" smtClean="0"/>
              <a:t>, APNTS</a:t>
            </a:r>
            <a:endParaRPr lang="en-US" sz="3200" dirty="0"/>
          </a:p>
        </p:txBody>
      </p:sp>
    </p:spTree>
    <p:extLst>
      <p:ext uri="{BB962C8B-B14F-4D97-AF65-F5344CB8AC3E}">
        <p14:creationId xmlns:p14="http://schemas.microsoft.com/office/powerpoint/2010/main" val="25894941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76200"/>
            <a:ext cx="7924800" cy="792162"/>
          </a:xfrm>
        </p:spPr>
        <p:txBody>
          <a:bodyPr/>
          <a:lstStyle/>
          <a:p>
            <a:r>
              <a:rPr lang="en-US" dirty="0" smtClean="0"/>
              <a:t>A Problem</a:t>
            </a:r>
            <a:endParaRPr lang="en-US" dirty="0"/>
          </a:p>
        </p:txBody>
      </p:sp>
      <p:sp>
        <p:nvSpPr>
          <p:cNvPr id="2" name="Content Placeholder 1"/>
          <p:cNvSpPr>
            <a:spLocks noGrp="1"/>
          </p:cNvSpPr>
          <p:nvPr>
            <p:ph sz="quarter" idx="13"/>
          </p:nvPr>
        </p:nvSpPr>
        <p:spPr>
          <a:xfrm>
            <a:off x="228600" y="838200"/>
            <a:ext cx="8610600" cy="4114800"/>
          </a:xfrm>
        </p:spPr>
        <p:txBody>
          <a:bodyPr>
            <a:noAutofit/>
          </a:bodyPr>
          <a:lstStyle/>
          <a:p>
            <a:r>
              <a:rPr lang="en-US" sz="2300" dirty="0">
                <a:latin typeface="Calibri" panose="020F0502020204030204" pitchFamily="34" charset="0"/>
              </a:rPr>
              <a:t>Dr. </a:t>
            </a:r>
            <a:r>
              <a:rPr lang="en-US" sz="2300" dirty="0" err="1">
                <a:latin typeface="Calibri" panose="020F0502020204030204" pitchFamily="34" charset="0"/>
              </a:rPr>
              <a:t>Tink</a:t>
            </a:r>
            <a:r>
              <a:rPr lang="en-US" sz="2300" dirty="0">
                <a:latin typeface="Calibri" panose="020F0502020204030204" pitchFamily="34" charset="0"/>
              </a:rPr>
              <a:t>, </a:t>
            </a:r>
          </a:p>
          <a:p>
            <a:r>
              <a:rPr lang="en-US" sz="2300" dirty="0">
                <a:latin typeface="Calibri" panose="020F0502020204030204" pitchFamily="34" charset="0"/>
              </a:rPr>
              <a:t>     Today I received an email from a family who has recently decided to be Messianic Jewish. They've informed me that they won't be celebrating Christmas or Advent as they are pagan holidays. I'd be interested in hearing your opinion on this if you'd be willing to share and also how you might suggest responding to their emails. I fear for their 7 year old daughter who (if they continue coming to our church) will face incongruent messages between home and church. </a:t>
            </a:r>
            <a:br>
              <a:rPr lang="en-US" sz="2300" dirty="0">
                <a:latin typeface="Calibri" panose="020F0502020204030204" pitchFamily="34" charset="0"/>
              </a:rPr>
            </a:br>
            <a:endParaRPr lang="en-US" sz="2300" dirty="0">
              <a:latin typeface="Calibri" panose="020F0502020204030204" pitchFamily="34" charset="0"/>
            </a:endParaRPr>
          </a:p>
          <a:p>
            <a:r>
              <a:rPr lang="en-US" sz="2300" dirty="0">
                <a:latin typeface="Calibri" panose="020F0502020204030204" pitchFamily="34" charset="0"/>
              </a:rPr>
              <a:t>I've copied in a bit of her response below. This email came after I asked them to read our advent candle reading on Sunday.  From a separate email from her husband to me, it seemed to me that after my request, her husband asked about it ("sounds catholic. Is it Jewish?"). She then explored and sent this email.</a:t>
            </a:r>
            <a:r>
              <a:rPr lang="en-US" sz="2300" dirty="0"/>
              <a:t> </a:t>
            </a:r>
          </a:p>
          <a:p>
            <a:pPr marL="0" indent="0">
              <a:buNone/>
            </a:pPr>
            <a:r>
              <a:rPr lang="en-US" sz="2300" dirty="0"/>
              <a:t/>
            </a:r>
            <a:br>
              <a:rPr lang="en-US" sz="2300" dirty="0"/>
            </a:br>
            <a:endParaRPr lang="en-US" sz="2300" dirty="0"/>
          </a:p>
        </p:txBody>
      </p:sp>
    </p:spTree>
    <p:extLst>
      <p:ext uri="{BB962C8B-B14F-4D97-AF65-F5344CB8AC3E}">
        <p14:creationId xmlns:p14="http://schemas.microsoft.com/office/powerpoint/2010/main" val="30784198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924800" cy="655638"/>
          </a:xfrm>
        </p:spPr>
        <p:txBody>
          <a:bodyPr/>
          <a:lstStyle/>
          <a:p>
            <a:r>
              <a:rPr lang="en-US" dirty="0" smtClean="0"/>
              <a:t>The challenge:</a:t>
            </a:r>
            <a:endParaRPr lang="en-US" dirty="0"/>
          </a:p>
        </p:txBody>
      </p:sp>
      <p:sp>
        <p:nvSpPr>
          <p:cNvPr id="3" name="Content Placeholder 2"/>
          <p:cNvSpPr>
            <a:spLocks noGrp="1"/>
          </p:cNvSpPr>
          <p:nvPr>
            <p:ph sz="quarter" idx="13"/>
          </p:nvPr>
        </p:nvSpPr>
        <p:spPr>
          <a:xfrm>
            <a:off x="609600" y="1066800"/>
            <a:ext cx="7924800" cy="4114800"/>
          </a:xfrm>
        </p:spPr>
        <p:txBody>
          <a:bodyPr>
            <a:noAutofit/>
          </a:bodyPr>
          <a:lstStyle/>
          <a:p>
            <a:r>
              <a:rPr lang="en-US" sz="2800" dirty="0"/>
              <a:t>Her email: </a:t>
            </a:r>
          </a:p>
          <a:p>
            <a:r>
              <a:rPr lang="en-US" sz="2800" dirty="0"/>
              <a:t> </a:t>
            </a:r>
            <a:r>
              <a:rPr lang="en-US" sz="2800" dirty="0" smtClean="0"/>
              <a:t>I</a:t>
            </a:r>
            <a:r>
              <a:rPr lang="en-US" sz="2800" dirty="0" smtClean="0"/>
              <a:t> </a:t>
            </a:r>
            <a:r>
              <a:rPr lang="en-US" sz="2800" dirty="0"/>
              <a:t>am so sorry.  we can't do advent.  the origins are pagan.  :-(  we'll still be there, of course, and watch.  but... we can't actually take part.  this is in no way shape or form a reflection of our view of you or the </a:t>
            </a:r>
            <a:r>
              <a:rPr lang="en-US" sz="2800" dirty="0"/>
              <a:t>N</a:t>
            </a:r>
            <a:r>
              <a:rPr lang="en-US" sz="2800" dirty="0" smtClean="0"/>
              <a:t>azarene </a:t>
            </a:r>
            <a:r>
              <a:rPr lang="en-US" sz="2800" dirty="0"/>
              <a:t>church.</a:t>
            </a:r>
          </a:p>
          <a:p>
            <a:r>
              <a:rPr lang="en-US" sz="2800" dirty="0"/>
              <a:t/>
            </a:r>
            <a:br>
              <a:rPr lang="en-US" sz="2800" dirty="0"/>
            </a:br>
            <a:r>
              <a:rPr lang="en-US" sz="2800" dirty="0"/>
              <a:t>we also won't be celebrating Christmas.  we knew that Jesus was born on Sukkot, but we thought it would be okay to still do the regular Christmas stuff.  we had no idea that Christmas was the worship of a Pagan sun god adapted by the early roman church.</a:t>
            </a:r>
            <a:br>
              <a:rPr lang="en-US" sz="2800" dirty="0"/>
            </a:br>
            <a:endParaRPr lang="en-US" sz="2800" dirty="0"/>
          </a:p>
          <a:p>
            <a:endParaRPr lang="en-US" sz="2000" dirty="0"/>
          </a:p>
        </p:txBody>
      </p:sp>
    </p:spTree>
    <p:extLst>
      <p:ext uri="{BB962C8B-B14F-4D97-AF65-F5344CB8AC3E}">
        <p14:creationId xmlns:p14="http://schemas.microsoft.com/office/powerpoint/2010/main" val="55017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Biblical  rationale</a:t>
            </a:r>
            <a:endParaRPr lang="en-US" dirty="0"/>
          </a:p>
        </p:txBody>
      </p:sp>
      <p:sp>
        <p:nvSpPr>
          <p:cNvPr id="3" name="Content Placeholder 2"/>
          <p:cNvSpPr>
            <a:spLocks noGrp="1"/>
          </p:cNvSpPr>
          <p:nvPr>
            <p:ph sz="quarter" idx="13"/>
          </p:nvPr>
        </p:nvSpPr>
        <p:spPr/>
        <p:txBody>
          <a:bodyPr>
            <a:noAutofit/>
          </a:bodyPr>
          <a:lstStyle/>
          <a:p>
            <a:r>
              <a:rPr lang="en-US" sz="2800" dirty="0"/>
              <a:t>"</a:t>
            </a:r>
            <a:r>
              <a:rPr lang="en-US" sz="2800" baseline="30000" dirty="0"/>
              <a:t>24 </a:t>
            </a:r>
            <a:r>
              <a:rPr lang="en-US" sz="2800" dirty="0"/>
              <a:t>You are not to worship their gods, serve them or follow their practices; rather, you are to demolish them completely and smash their standing-stones to pieces.</a:t>
            </a:r>
            <a:r>
              <a:rPr lang="en-US" sz="2800" baseline="30000" dirty="0"/>
              <a:t>25 </a:t>
            </a:r>
            <a:r>
              <a:rPr lang="en-US" sz="2800" dirty="0"/>
              <a:t>“You are to serve </a:t>
            </a:r>
            <a:r>
              <a:rPr lang="en-US" sz="2800" i="1" cap="small" dirty="0" err="1"/>
              <a:t>Adonai</a:t>
            </a:r>
            <a:r>
              <a:rPr lang="en-US" sz="2800" dirty="0"/>
              <a:t> your God; and he will bless your food and water. I will take sickness away from among you. </a:t>
            </a:r>
            <a:r>
              <a:rPr lang="en-US" sz="2800" b="1" i="1" dirty="0"/>
              <a:t>(vii)</a:t>
            </a:r>
            <a:r>
              <a:rPr lang="en-US" sz="2800" dirty="0"/>
              <a:t> </a:t>
            </a:r>
            <a:r>
              <a:rPr lang="en-US" sz="2800" baseline="30000" dirty="0"/>
              <a:t>26 </a:t>
            </a:r>
            <a:r>
              <a:rPr lang="en-US" sz="2800" dirty="0"/>
              <a:t>In your land your women will not miscarry or be barren, and you will live out the full span of your lives." </a:t>
            </a:r>
            <a:br>
              <a:rPr lang="en-US" sz="2800" dirty="0"/>
            </a:br>
            <a:endParaRPr lang="en-US" sz="2800" dirty="0"/>
          </a:p>
          <a:p>
            <a:r>
              <a:rPr lang="en-US" sz="2800" dirty="0"/>
              <a:t>-Exodus 23</a:t>
            </a:r>
          </a:p>
          <a:p>
            <a:endParaRPr lang="en-US" sz="1800" dirty="0"/>
          </a:p>
        </p:txBody>
      </p:sp>
    </p:spTree>
    <p:extLst>
      <p:ext uri="{BB962C8B-B14F-4D97-AF65-F5344CB8AC3E}">
        <p14:creationId xmlns:p14="http://schemas.microsoft.com/office/powerpoint/2010/main" val="41266431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924800" cy="655638"/>
          </a:xfrm>
        </p:spPr>
        <p:txBody>
          <a:bodyPr/>
          <a:lstStyle/>
          <a:p>
            <a:r>
              <a:rPr lang="en-US" dirty="0" smtClean="0"/>
              <a:t>My response:</a:t>
            </a:r>
            <a:endParaRPr lang="en-US" dirty="0"/>
          </a:p>
        </p:txBody>
      </p:sp>
      <p:sp>
        <p:nvSpPr>
          <p:cNvPr id="3" name="Content Placeholder 2"/>
          <p:cNvSpPr>
            <a:spLocks noGrp="1"/>
          </p:cNvSpPr>
          <p:nvPr>
            <p:ph sz="quarter" idx="13"/>
          </p:nvPr>
        </p:nvSpPr>
        <p:spPr>
          <a:xfrm>
            <a:off x="304800" y="914400"/>
            <a:ext cx="8534400" cy="4114800"/>
          </a:xfrm>
        </p:spPr>
        <p:txBody>
          <a:bodyPr>
            <a:noAutofit/>
          </a:bodyPr>
          <a:lstStyle/>
          <a:p>
            <a:r>
              <a:rPr lang="en-US" sz="2800" dirty="0">
                <a:latin typeface="Calibri" panose="020F0502020204030204" pitchFamily="34" charset="0"/>
              </a:rPr>
              <a:t>1.  Appreciation for their attentiveness to the historical facts.  </a:t>
            </a:r>
          </a:p>
          <a:p>
            <a:r>
              <a:rPr lang="en-US" sz="2800" dirty="0">
                <a:latin typeface="Calibri" panose="020F0502020204030204" pitchFamily="34" charset="0"/>
              </a:rPr>
              <a:t>2.  Admitting that what they have learned is true.</a:t>
            </a:r>
          </a:p>
          <a:p>
            <a:r>
              <a:rPr lang="en-US" sz="2800" dirty="0">
                <a:latin typeface="Calibri" panose="020F0502020204030204" pitchFamily="34" charset="0"/>
              </a:rPr>
              <a:t>3.  Admitting that a lot of what we do at Christmas, is more influenced by commercialism and excess than by Biblical facts</a:t>
            </a:r>
          </a:p>
          <a:p>
            <a:r>
              <a:rPr lang="en-US" sz="2800" dirty="0">
                <a:latin typeface="Calibri" panose="020F0502020204030204" pitchFamily="34" charset="0"/>
              </a:rPr>
              <a:t>4.  However, just as God converts individuals from a life of sin, God can convert meaning from pagan influences to Christian meaning.</a:t>
            </a:r>
          </a:p>
          <a:p>
            <a:r>
              <a:rPr lang="en-US" sz="2800" dirty="0">
                <a:latin typeface="Calibri" panose="020F0502020204030204" pitchFamily="34" charset="0"/>
              </a:rPr>
              <a:t>5.  Christmas in its best form, is a "conversion" from paganism to Christian meaning, if done appropriately and for that purpose.</a:t>
            </a:r>
          </a:p>
          <a:p>
            <a:pPr marL="0" indent="0">
              <a:buNone/>
            </a:pPr>
            <a:r>
              <a:rPr lang="en-US" sz="1600" dirty="0" smtClean="0"/>
              <a:t> </a:t>
            </a:r>
            <a:r>
              <a:rPr lang="en-US" sz="1600" dirty="0"/>
              <a:t> </a:t>
            </a:r>
          </a:p>
          <a:p>
            <a:pPr marL="0" indent="0">
              <a:buNone/>
            </a:pPr>
            <a:r>
              <a:rPr lang="en-US" sz="1050" dirty="0"/>
              <a:t/>
            </a:r>
            <a:br>
              <a:rPr lang="en-US" sz="1050" dirty="0"/>
            </a:br>
            <a:endParaRPr lang="en-US" sz="1050" dirty="0"/>
          </a:p>
        </p:txBody>
      </p:sp>
    </p:spTree>
    <p:extLst>
      <p:ext uri="{BB962C8B-B14F-4D97-AF65-F5344CB8AC3E}">
        <p14:creationId xmlns:p14="http://schemas.microsoft.com/office/powerpoint/2010/main" val="9715143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924800" cy="1143000"/>
          </a:xfrm>
        </p:spPr>
        <p:txBody>
          <a:bodyPr/>
          <a:lstStyle/>
          <a:p>
            <a:r>
              <a:rPr lang="en-US" dirty="0" smtClean="0"/>
              <a:t>My response continued</a:t>
            </a:r>
            <a:endParaRPr lang="en-US" dirty="0"/>
          </a:p>
        </p:txBody>
      </p:sp>
      <p:sp>
        <p:nvSpPr>
          <p:cNvPr id="3" name="Content Placeholder 2"/>
          <p:cNvSpPr>
            <a:spLocks noGrp="1"/>
          </p:cNvSpPr>
          <p:nvPr>
            <p:ph sz="quarter" idx="13"/>
          </p:nvPr>
        </p:nvSpPr>
        <p:spPr>
          <a:xfrm>
            <a:off x="609600" y="838200"/>
            <a:ext cx="7924800" cy="4876800"/>
          </a:xfrm>
        </p:spPr>
        <p:txBody>
          <a:bodyPr>
            <a:noAutofit/>
          </a:bodyPr>
          <a:lstStyle/>
          <a:p>
            <a:r>
              <a:rPr lang="en-US" sz="2600" dirty="0"/>
              <a:t>6.  God accepts Christian worship under any excuse to do so.  Christmas time is just as appropriate as any other time.</a:t>
            </a:r>
          </a:p>
          <a:p>
            <a:r>
              <a:rPr lang="en-US" sz="2600" dirty="0"/>
              <a:t>7.  Gift-giving is not bad, if it is not done in excess.  However, gift-giving to the needy is in the spirit of Christ.</a:t>
            </a:r>
          </a:p>
          <a:p>
            <a:r>
              <a:rPr lang="en-US" sz="2600" dirty="0"/>
              <a:t>8.  Christmas trees, parties, decorations are not necessary to the season, unless they are infused with Christian meaning and serve a Christian purpose</a:t>
            </a:r>
          </a:p>
          <a:p>
            <a:r>
              <a:rPr lang="en-US" sz="2600" dirty="0"/>
              <a:t>9.  If not celebrating Christmas is a matter of conscience, we respect that.   </a:t>
            </a:r>
          </a:p>
          <a:p>
            <a:r>
              <a:rPr lang="en-US" sz="2600" dirty="0"/>
              <a:t>10. However, we respect </a:t>
            </a:r>
            <a:r>
              <a:rPr lang="en-US" sz="2600" dirty="0" smtClean="0"/>
              <a:t>others </a:t>
            </a:r>
            <a:r>
              <a:rPr lang="en-US" sz="2600" dirty="0"/>
              <a:t>to whom this does not violate their conscience.  We are not their judges.  That is contrary to the spirit of Christ</a:t>
            </a:r>
          </a:p>
        </p:txBody>
      </p:sp>
    </p:spTree>
    <p:extLst>
      <p:ext uri="{BB962C8B-B14F-4D97-AF65-F5344CB8AC3E}">
        <p14:creationId xmlns:p14="http://schemas.microsoft.com/office/powerpoint/2010/main" val="21364120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924800" cy="884238"/>
          </a:xfrm>
        </p:spPr>
        <p:txBody>
          <a:bodyPr/>
          <a:lstStyle/>
          <a:p>
            <a:r>
              <a:rPr lang="en-US" dirty="0" smtClean="0"/>
              <a:t>Christmas myths and distortions</a:t>
            </a:r>
            <a:endParaRPr lang="en-US" dirty="0"/>
          </a:p>
        </p:txBody>
      </p:sp>
      <p:sp>
        <p:nvSpPr>
          <p:cNvPr id="3" name="Content Placeholder 2"/>
          <p:cNvSpPr>
            <a:spLocks noGrp="1"/>
          </p:cNvSpPr>
          <p:nvPr>
            <p:ph sz="quarter" idx="13"/>
          </p:nvPr>
        </p:nvSpPr>
        <p:spPr>
          <a:xfrm>
            <a:off x="609600" y="1371600"/>
            <a:ext cx="7924800" cy="4114800"/>
          </a:xfrm>
        </p:spPr>
        <p:txBody>
          <a:bodyPr>
            <a:noAutofit/>
          </a:bodyPr>
          <a:lstStyle/>
          <a:p>
            <a:pPr marL="0" indent="0">
              <a:buNone/>
            </a:pPr>
            <a:r>
              <a:rPr lang="en-US" sz="2800" b="1" dirty="0" smtClean="0"/>
              <a:t>Myth #1:</a:t>
            </a:r>
          </a:p>
          <a:p>
            <a:pPr marL="0" indent="0">
              <a:buNone/>
            </a:pPr>
            <a:endParaRPr lang="en-US" sz="2800" dirty="0"/>
          </a:p>
          <a:p>
            <a:pPr marL="0" indent="0">
              <a:buNone/>
            </a:pPr>
            <a:r>
              <a:rPr lang="en-US" sz="2800" dirty="0" smtClean="0"/>
              <a:t>Jesus was born on December 25.</a:t>
            </a:r>
          </a:p>
          <a:p>
            <a:pPr marL="0" indent="0">
              <a:buNone/>
            </a:pPr>
            <a:endParaRPr lang="en-US" sz="2800" dirty="0"/>
          </a:p>
          <a:p>
            <a:pPr marL="0" indent="0">
              <a:buNone/>
            </a:pPr>
            <a:r>
              <a:rPr lang="en-US" sz="2800" b="1" dirty="0" smtClean="0"/>
              <a:t>Fact: </a:t>
            </a:r>
          </a:p>
          <a:p>
            <a:pPr marL="0" indent="0">
              <a:buNone/>
            </a:pPr>
            <a:endParaRPr lang="en-US" sz="2800" dirty="0" smtClean="0"/>
          </a:p>
          <a:p>
            <a:pPr marL="0" indent="0">
              <a:buNone/>
            </a:pPr>
            <a:r>
              <a:rPr lang="en-US" sz="2800" dirty="0" smtClean="0"/>
              <a:t>Probably not.  Shepherds are not usually out in the fields in the dead of winter in Israel.  Most scholars believe Christ’s birth probably was in May or thereabouts.</a:t>
            </a:r>
            <a:endParaRPr lang="en-US" sz="2800" dirty="0"/>
          </a:p>
          <a:p>
            <a:pPr marL="0" indent="0">
              <a:buNone/>
            </a:pPr>
            <a:endParaRPr lang="en-US" sz="2800" dirty="0"/>
          </a:p>
        </p:txBody>
      </p:sp>
    </p:spTree>
    <p:extLst>
      <p:ext uri="{BB962C8B-B14F-4D97-AF65-F5344CB8AC3E}">
        <p14:creationId xmlns:p14="http://schemas.microsoft.com/office/powerpoint/2010/main" val="23475319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924800" cy="731838"/>
          </a:xfrm>
        </p:spPr>
        <p:txBody>
          <a:bodyPr/>
          <a:lstStyle/>
          <a:p>
            <a:r>
              <a:rPr lang="en-US" dirty="0" smtClean="0"/>
              <a:t>Christmas myths and distortions</a:t>
            </a:r>
            <a:endParaRPr lang="en-US" dirty="0"/>
          </a:p>
        </p:txBody>
      </p:sp>
      <p:sp>
        <p:nvSpPr>
          <p:cNvPr id="3" name="Content Placeholder 2"/>
          <p:cNvSpPr>
            <a:spLocks noGrp="1"/>
          </p:cNvSpPr>
          <p:nvPr>
            <p:ph sz="quarter" idx="13"/>
          </p:nvPr>
        </p:nvSpPr>
        <p:spPr>
          <a:xfrm>
            <a:off x="609600" y="1295400"/>
            <a:ext cx="7924800" cy="4114800"/>
          </a:xfrm>
        </p:spPr>
        <p:txBody>
          <a:bodyPr>
            <a:noAutofit/>
          </a:bodyPr>
          <a:lstStyle/>
          <a:p>
            <a:pPr marL="0" indent="0">
              <a:buNone/>
            </a:pPr>
            <a:r>
              <a:rPr lang="en-US" sz="2800" dirty="0" smtClean="0"/>
              <a:t>Myth #2:  </a:t>
            </a:r>
          </a:p>
          <a:p>
            <a:pPr marL="0" indent="0">
              <a:buNone/>
            </a:pPr>
            <a:endParaRPr lang="en-US" sz="2800" dirty="0"/>
          </a:p>
          <a:p>
            <a:pPr marL="0" indent="0">
              <a:buNone/>
            </a:pPr>
            <a:r>
              <a:rPr lang="en-US" sz="2800" dirty="0" smtClean="0"/>
              <a:t>Jesus was born in the year AD 0.</a:t>
            </a:r>
          </a:p>
          <a:p>
            <a:pPr marL="0" indent="0">
              <a:buNone/>
            </a:pPr>
            <a:endParaRPr lang="en-US" sz="2800" dirty="0"/>
          </a:p>
          <a:p>
            <a:pPr marL="0" indent="0">
              <a:buNone/>
            </a:pPr>
            <a:r>
              <a:rPr lang="en-US" sz="2800" dirty="0" smtClean="0"/>
              <a:t>Fact:</a:t>
            </a:r>
          </a:p>
          <a:p>
            <a:pPr marL="0" indent="0">
              <a:buNone/>
            </a:pPr>
            <a:endParaRPr lang="en-US" sz="2800" dirty="0"/>
          </a:p>
          <a:p>
            <a:pPr marL="0" indent="0">
              <a:buNone/>
            </a:pPr>
            <a:r>
              <a:rPr lang="en-US" sz="2800" dirty="0" smtClean="0"/>
              <a:t>Caesar Augustus, mentioned in the Scripture birth account, died in 4 BC.  Therefore Jesus would need to be born that year or earlier.</a:t>
            </a:r>
          </a:p>
          <a:p>
            <a:pPr marL="0" indent="0">
              <a:buNone/>
            </a:pPr>
            <a:endParaRPr lang="en-US" sz="2800" dirty="0"/>
          </a:p>
          <a:p>
            <a:pPr marL="0" indent="0">
              <a:buNone/>
            </a:pPr>
            <a:endParaRPr lang="en-US" sz="2800" dirty="0"/>
          </a:p>
        </p:txBody>
      </p:sp>
    </p:spTree>
    <p:extLst>
      <p:ext uri="{BB962C8B-B14F-4D97-AF65-F5344CB8AC3E}">
        <p14:creationId xmlns:p14="http://schemas.microsoft.com/office/powerpoint/2010/main" val="20568844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924800" cy="731838"/>
          </a:xfrm>
        </p:spPr>
        <p:txBody>
          <a:bodyPr/>
          <a:lstStyle/>
          <a:p>
            <a:r>
              <a:rPr lang="en-US" dirty="0" smtClean="0"/>
              <a:t>Christmas myths and distortions</a:t>
            </a:r>
            <a:endParaRPr lang="en-US" dirty="0"/>
          </a:p>
        </p:txBody>
      </p:sp>
      <p:sp>
        <p:nvSpPr>
          <p:cNvPr id="3" name="Content Placeholder 2"/>
          <p:cNvSpPr>
            <a:spLocks noGrp="1"/>
          </p:cNvSpPr>
          <p:nvPr>
            <p:ph sz="quarter" idx="13"/>
          </p:nvPr>
        </p:nvSpPr>
        <p:spPr>
          <a:xfrm>
            <a:off x="609600" y="990600"/>
            <a:ext cx="7924800" cy="4114800"/>
          </a:xfrm>
        </p:spPr>
        <p:txBody>
          <a:bodyPr>
            <a:noAutofit/>
          </a:bodyPr>
          <a:lstStyle/>
          <a:p>
            <a:pPr marL="0" indent="0">
              <a:buNone/>
            </a:pPr>
            <a:r>
              <a:rPr lang="en-US" sz="2800" dirty="0" smtClean="0"/>
              <a:t>Myth #3:</a:t>
            </a:r>
          </a:p>
          <a:p>
            <a:pPr marL="0" indent="0">
              <a:buNone/>
            </a:pPr>
            <a:endParaRPr lang="en-US" sz="2800" dirty="0"/>
          </a:p>
          <a:p>
            <a:pPr marL="0" indent="0">
              <a:buNone/>
            </a:pPr>
            <a:r>
              <a:rPr lang="en-US" sz="2800" dirty="0" smtClean="0"/>
              <a:t>Jesus Christ was born in a stable, such as in a Western barn.</a:t>
            </a:r>
          </a:p>
          <a:p>
            <a:pPr marL="0" indent="0">
              <a:buNone/>
            </a:pPr>
            <a:endParaRPr lang="en-US" sz="2800" dirty="0"/>
          </a:p>
          <a:p>
            <a:pPr marL="0" indent="0">
              <a:buNone/>
            </a:pPr>
            <a:r>
              <a:rPr lang="en-US" sz="2800" dirty="0" smtClean="0"/>
              <a:t>Fact:</a:t>
            </a:r>
          </a:p>
          <a:p>
            <a:pPr marL="0" indent="0">
              <a:buNone/>
            </a:pPr>
            <a:endParaRPr lang="en-US" sz="2800" dirty="0"/>
          </a:p>
          <a:p>
            <a:pPr marL="0" indent="0">
              <a:buNone/>
            </a:pPr>
            <a:r>
              <a:rPr lang="en-US" sz="2800" dirty="0" smtClean="0"/>
              <a:t>The stables back in those days were usually caves or overhangs.  Indeed, Shepherd’s Field now in Bethlehem is a overhang cave.  </a:t>
            </a:r>
            <a:endParaRPr lang="en-US" sz="2800" dirty="0"/>
          </a:p>
        </p:txBody>
      </p:sp>
    </p:spTree>
    <p:extLst>
      <p:ext uri="{BB962C8B-B14F-4D97-AF65-F5344CB8AC3E}">
        <p14:creationId xmlns:p14="http://schemas.microsoft.com/office/powerpoint/2010/main" val="4380203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924800" cy="808038"/>
          </a:xfrm>
        </p:spPr>
        <p:txBody>
          <a:bodyPr/>
          <a:lstStyle/>
          <a:p>
            <a:r>
              <a:rPr lang="en-US" dirty="0" smtClean="0"/>
              <a:t>Christmas Myths and Distortions</a:t>
            </a:r>
            <a:endParaRPr lang="en-US" dirty="0"/>
          </a:p>
        </p:txBody>
      </p:sp>
      <p:sp>
        <p:nvSpPr>
          <p:cNvPr id="3" name="Content Placeholder 2"/>
          <p:cNvSpPr>
            <a:spLocks noGrp="1"/>
          </p:cNvSpPr>
          <p:nvPr>
            <p:ph sz="quarter" idx="13"/>
          </p:nvPr>
        </p:nvSpPr>
        <p:spPr>
          <a:xfrm>
            <a:off x="609600" y="1447800"/>
            <a:ext cx="7924800" cy="4114800"/>
          </a:xfrm>
        </p:spPr>
        <p:txBody>
          <a:bodyPr>
            <a:noAutofit/>
          </a:bodyPr>
          <a:lstStyle/>
          <a:p>
            <a:pPr marL="0" indent="0">
              <a:buNone/>
            </a:pPr>
            <a:r>
              <a:rPr lang="en-US" sz="2800" dirty="0" smtClean="0"/>
              <a:t>Myth #4:   </a:t>
            </a:r>
          </a:p>
          <a:p>
            <a:pPr marL="0" indent="0">
              <a:buNone/>
            </a:pPr>
            <a:endParaRPr lang="en-US" sz="2800" dirty="0"/>
          </a:p>
          <a:p>
            <a:pPr marL="0" indent="0">
              <a:buNone/>
            </a:pPr>
            <a:r>
              <a:rPr lang="en-US" sz="2800" dirty="0" smtClean="0"/>
              <a:t>The manger was a wooden one with crossed wooden legs.</a:t>
            </a:r>
          </a:p>
          <a:p>
            <a:pPr marL="0" indent="0">
              <a:buNone/>
            </a:pPr>
            <a:endParaRPr lang="en-US" sz="2800" dirty="0"/>
          </a:p>
          <a:p>
            <a:pPr marL="0" indent="0">
              <a:buNone/>
            </a:pPr>
            <a:r>
              <a:rPr lang="en-US" sz="2800" dirty="0" smtClean="0"/>
              <a:t>Fact:</a:t>
            </a:r>
          </a:p>
          <a:p>
            <a:pPr marL="0" indent="0">
              <a:buNone/>
            </a:pPr>
            <a:endParaRPr lang="en-US" sz="2800" dirty="0"/>
          </a:p>
          <a:p>
            <a:pPr marL="0" indent="0">
              <a:buNone/>
            </a:pPr>
            <a:r>
              <a:rPr lang="en-US" sz="2800" dirty="0" smtClean="0"/>
              <a:t>Most mangers were troughs for feeding the cattle, made of stone, so that animals would not knock it around.  </a:t>
            </a:r>
            <a:endParaRPr lang="en-US" sz="2800" dirty="0"/>
          </a:p>
        </p:txBody>
      </p:sp>
    </p:spTree>
    <p:extLst>
      <p:ext uri="{BB962C8B-B14F-4D97-AF65-F5344CB8AC3E}">
        <p14:creationId xmlns:p14="http://schemas.microsoft.com/office/powerpoint/2010/main" val="4029269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a:solidFill>
                  <a:schemeClr val="bg1"/>
                </a:solidFill>
              </a:rPr>
              <a:t>OPEN THE EYES OF MY </a:t>
            </a:r>
            <a:r>
              <a:rPr lang="en-US" b="1" cap="all" dirty="0" smtClean="0">
                <a:solidFill>
                  <a:schemeClr val="bg1"/>
                </a:solidFill>
              </a:rPr>
              <a:t>HEART</a:t>
            </a:r>
            <a:endParaRPr lang="en-US" b="1" dirty="0">
              <a:solidFill>
                <a:schemeClr val="bg1"/>
              </a:solidFill>
            </a:endParaRPr>
          </a:p>
        </p:txBody>
      </p:sp>
      <p:sp>
        <p:nvSpPr>
          <p:cNvPr id="3" name="Content Placeholder 2"/>
          <p:cNvSpPr>
            <a:spLocks noGrp="1"/>
          </p:cNvSpPr>
          <p:nvPr>
            <p:ph idx="1"/>
          </p:nvPr>
        </p:nvSpPr>
        <p:spPr/>
        <p:txBody>
          <a:bodyPr>
            <a:normAutofit/>
          </a:bodyPr>
          <a:lstStyle/>
          <a:p>
            <a:pPr>
              <a:buNone/>
            </a:pPr>
            <a:r>
              <a:rPr lang="en-US" sz="4400" dirty="0">
                <a:solidFill>
                  <a:schemeClr val="bg1"/>
                </a:solidFill>
              </a:rPr>
              <a:t>Open the eyes of my heart, Lord</a:t>
            </a:r>
            <a:r>
              <a:rPr lang="en-US" sz="4400" dirty="0" smtClean="0">
                <a:solidFill>
                  <a:schemeClr val="bg1"/>
                </a:solidFill>
              </a:rPr>
              <a:t/>
            </a:r>
            <a:br>
              <a:rPr lang="en-US" sz="4400" dirty="0" smtClean="0">
                <a:solidFill>
                  <a:schemeClr val="bg1"/>
                </a:solidFill>
              </a:rPr>
            </a:br>
            <a:r>
              <a:rPr lang="en-US" sz="4400" dirty="0">
                <a:solidFill>
                  <a:schemeClr val="bg1"/>
                </a:solidFill>
              </a:rPr>
              <a:t>Open the eyes of my heart</a:t>
            </a:r>
            <a:r>
              <a:rPr lang="en-US" sz="4400" dirty="0" smtClean="0">
                <a:solidFill>
                  <a:schemeClr val="bg1"/>
                </a:solidFill>
              </a:rPr>
              <a:t/>
            </a:r>
            <a:br>
              <a:rPr lang="en-US" sz="4400" dirty="0" smtClean="0">
                <a:solidFill>
                  <a:schemeClr val="bg1"/>
                </a:solidFill>
              </a:rPr>
            </a:br>
            <a:r>
              <a:rPr lang="en-US" sz="4400" dirty="0">
                <a:solidFill>
                  <a:schemeClr val="bg1"/>
                </a:solidFill>
              </a:rPr>
              <a:t>I want to see You</a:t>
            </a:r>
            <a:r>
              <a:rPr lang="en-US" sz="4400" dirty="0" smtClean="0">
                <a:solidFill>
                  <a:schemeClr val="bg1"/>
                </a:solidFill>
              </a:rPr>
              <a:t/>
            </a:r>
            <a:br>
              <a:rPr lang="en-US" sz="4400" dirty="0" smtClean="0">
                <a:solidFill>
                  <a:schemeClr val="bg1"/>
                </a:solidFill>
              </a:rPr>
            </a:br>
            <a:r>
              <a:rPr lang="en-US" sz="4400" dirty="0">
                <a:solidFill>
                  <a:schemeClr val="bg1"/>
                </a:solidFill>
              </a:rPr>
              <a:t>I want to see You</a:t>
            </a:r>
            <a:r>
              <a:rPr lang="en-US" sz="4400" dirty="0" smtClean="0">
                <a:solidFill>
                  <a:schemeClr val="bg1"/>
                </a:solidFill>
              </a:rPr>
              <a:t/>
            </a:r>
            <a:br>
              <a:rPr lang="en-US" sz="4400" dirty="0" smtClean="0">
                <a:solidFill>
                  <a:schemeClr val="bg1"/>
                </a:solidFill>
              </a:rPr>
            </a:br>
            <a:endParaRPr lang="en-US" sz="44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Christmas myths and distortions</a:t>
            </a:r>
            <a:endParaRPr lang="en-US" dirty="0"/>
          </a:p>
        </p:txBody>
      </p:sp>
      <p:sp>
        <p:nvSpPr>
          <p:cNvPr id="3" name="Content Placeholder 2"/>
          <p:cNvSpPr>
            <a:spLocks noGrp="1"/>
          </p:cNvSpPr>
          <p:nvPr>
            <p:ph sz="quarter" idx="13"/>
          </p:nvPr>
        </p:nvSpPr>
        <p:spPr/>
        <p:txBody>
          <a:bodyPr>
            <a:noAutofit/>
          </a:bodyPr>
          <a:lstStyle/>
          <a:p>
            <a:pPr marL="0" indent="0">
              <a:buNone/>
            </a:pPr>
            <a:r>
              <a:rPr lang="en-US" sz="2800" dirty="0" smtClean="0"/>
              <a:t>Myth #5:</a:t>
            </a:r>
          </a:p>
          <a:p>
            <a:pPr marL="0" indent="0">
              <a:buNone/>
            </a:pPr>
            <a:endParaRPr lang="en-US" sz="2800" dirty="0"/>
          </a:p>
          <a:p>
            <a:pPr marL="0" indent="0">
              <a:buNone/>
            </a:pPr>
            <a:r>
              <a:rPr lang="en-US" sz="2800" dirty="0" smtClean="0"/>
              <a:t>There were three Wise Men who came from the East</a:t>
            </a:r>
          </a:p>
          <a:p>
            <a:pPr marL="0" indent="0">
              <a:buNone/>
            </a:pPr>
            <a:endParaRPr lang="en-US" sz="2800" dirty="0"/>
          </a:p>
          <a:p>
            <a:pPr marL="0" indent="0">
              <a:buNone/>
            </a:pPr>
            <a:r>
              <a:rPr lang="en-US" sz="2800" dirty="0" smtClean="0"/>
              <a:t>Fact:</a:t>
            </a:r>
          </a:p>
          <a:p>
            <a:pPr marL="0" indent="0">
              <a:buNone/>
            </a:pPr>
            <a:endParaRPr lang="en-US" sz="2800" dirty="0"/>
          </a:p>
          <a:p>
            <a:pPr marL="0" indent="0">
              <a:buNone/>
            </a:pPr>
            <a:r>
              <a:rPr lang="en-US" sz="2800" dirty="0" smtClean="0"/>
              <a:t>The Bible never says that there were three wise men, but only they were bearing three gifts. </a:t>
            </a:r>
            <a:endParaRPr lang="en-US" sz="2800" dirty="0"/>
          </a:p>
        </p:txBody>
      </p:sp>
    </p:spTree>
    <p:extLst>
      <p:ext uri="{BB962C8B-B14F-4D97-AF65-F5344CB8AC3E}">
        <p14:creationId xmlns:p14="http://schemas.microsoft.com/office/powerpoint/2010/main" val="23379067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Christian myths and distortions</a:t>
            </a:r>
            <a:endParaRPr lang="en-US" dirty="0"/>
          </a:p>
        </p:txBody>
      </p:sp>
      <p:sp>
        <p:nvSpPr>
          <p:cNvPr id="3" name="Content Placeholder 2"/>
          <p:cNvSpPr>
            <a:spLocks noGrp="1"/>
          </p:cNvSpPr>
          <p:nvPr>
            <p:ph sz="quarter" idx="13"/>
          </p:nvPr>
        </p:nvSpPr>
        <p:spPr/>
        <p:txBody>
          <a:bodyPr>
            <a:noAutofit/>
          </a:bodyPr>
          <a:lstStyle/>
          <a:p>
            <a:pPr marL="0" indent="0">
              <a:buNone/>
            </a:pPr>
            <a:r>
              <a:rPr lang="en-US" sz="2800" dirty="0" smtClean="0"/>
              <a:t>Myth #6:</a:t>
            </a:r>
          </a:p>
          <a:p>
            <a:pPr marL="0" indent="0">
              <a:buNone/>
            </a:pPr>
            <a:endParaRPr lang="en-US" sz="2800" dirty="0"/>
          </a:p>
          <a:p>
            <a:pPr marL="0" indent="0">
              <a:buNone/>
            </a:pPr>
            <a:r>
              <a:rPr lang="en-US" sz="2800" dirty="0" smtClean="0"/>
              <a:t>The Wise men were kings</a:t>
            </a:r>
          </a:p>
          <a:p>
            <a:pPr marL="0" indent="0">
              <a:buNone/>
            </a:pPr>
            <a:endParaRPr lang="en-US" sz="2800" dirty="0"/>
          </a:p>
          <a:p>
            <a:pPr marL="0" indent="0">
              <a:buNone/>
            </a:pPr>
            <a:r>
              <a:rPr lang="en-US" sz="2800" dirty="0" smtClean="0"/>
              <a:t>Fact:  </a:t>
            </a:r>
          </a:p>
          <a:p>
            <a:pPr marL="0" indent="0">
              <a:buNone/>
            </a:pPr>
            <a:endParaRPr lang="en-US" sz="2800" dirty="0"/>
          </a:p>
          <a:p>
            <a:pPr marL="0" indent="0">
              <a:buNone/>
            </a:pPr>
            <a:r>
              <a:rPr lang="en-US" sz="2800" dirty="0" smtClean="0"/>
              <a:t>There was no evidence of this.  Rather they probably were Zoroastrian astrologers from Persia (Iran), very attuned to signs in the heavens</a:t>
            </a:r>
            <a:endParaRPr lang="en-US" sz="2800" dirty="0"/>
          </a:p>
        </p:txBody>
      </p:sp>
    </p:spTree>
    <p:extLst>
      <p:ext uri="{BB962C8B-B14F-4D97-AF65-F5344CB8AC3E}">
        <p14:creationId xmlns:p14="http://schemas.microsoft.com/office/powerpoint/2010/main" val="1968635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Christian myths </a:t>
            </a:r>
            <a:r>
              <a:rPr lang="en-US" dirty="0"/>
              <a:t> </a:t>
            </a:r>
            <a:r>
              <a:rPr lang="en-US" dirty="0" smtClean="0"/>
              <a:t>and distortions</a:t>
            </a:r>
            <a:endParaRPr lang="en-US" dirty="0"/>
          </a:p>
        </p:txBody>
      </p:sp>
      <p:sp>
        <p:nvSpPr>
          <p:cNvPr id="3" name="Content Placeholder 2"/>
          <p:cNvSpPr>
            <a:spLocks noGrp="1"/>
          </p:cNvSpPr>
          <p:nvPr>
            <p:ph sz="quarter" idx="13"/>
          </p:nvPr>
        </p:nvSpPr>
        <p:spPr/>
        <p:txBody>
          <a:bodyPr>
            <a:noAutofit/>
          </a:bodyPr>
          <a:lstStyle/>
          <a:p>
            <a:pPr marL="0" indent="0">
              <a:buNone/>
            </a:pPr>
            <a:r>
              <a:rPr lang="en-US" sz="2800" dirty="0" smtClean="0"/>
              <a:t>Myth #7: </a:t>
            </a:r>
          </a:p>
          <a:p>
            <a:pPr marL="0" indent="0">
              <a:buNone/>
            </a:pPr>
            <a:endParaRPr lang="en-US" sz="2800" dirty="0"/>
          </a:p>
          <a:p>
            <a:pPr marL="0" indent="0">
              <a:buNone/>
            </a:pPr>
            <a:r>
              <a:rPr lang="en-US" sz="2800" dirty="0" smtClean="0"/>
              <a:t>The Wise Men and the Shepherds converged at the same time in the presence of the Christ Child.</a:t>
            </a:r>
          </a:p>
          <a:p>
            <a:pPr marL="0" indent="0">
              <a:buNone/>
            </a:pPr>
            <a:endParaRPr lang="en-US" sz="2800" dirty="0"/>
          </a:p>
          <a:p>
            <a:pPr marL="0" indent="0">
              <a:buNone/>
            </a:pPr>
            <a:r>
              <a:rPr lang="en-US" sz="2800" dirty="0" smtClean="0"/>
              <a:t>Fact:</a:t>
            </a:r>
          </a:p>
          <a:p>
            <a:pPr marL="0" indent="0">
              <a:buNone/>
            </a:pPr>
            <a:endParaRPr lang="en-US" sz="2800" dirty="0"/>
          </a:p>
          <a:p>
            <a:pPr marL="0" indent="0">
              <a:buNone/>
            </a:pPr>
            <a:r>
              <a:rPr lang="en-US" sz="2800" dirty="0" smtClean="0"/>
              <a:t>The Wise Men came considerably later, and visited Jesus not in a stable but in a small house</a:t>
            </a:r>
            <a:endParaRPr lang="en-US" sz="2800" dirty="0"/>
          </a:p>
        </p:txBody>
      </p:sp>
    </p:spTree>
    <p:extLst>
      <p:ext uri="{BB962C8B-B14F-4D97-AF65-F5344CB8AC3E}">
        <p14:creationId xmlns:p14="http://schemas.microsoft.com/office/powerpoint/2010/main" val="7984589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924800" cy="731838"/>
          </a:xfrm>
        </p:spPr>
        <p:txBody>
          <a:bodyPr/>
          <a:lstStyle/>
          <a:p>
            <a:r>
              <a:rPr lang="en-US" dirty="0" smtClean="0"/>
              <a:t>Christian myths and distortions</a:t>
            </a:r>
            <a:endParaRPr lang="en-US" dirty="0"/>
          </a:p>
        </p:txBody>
      </p:sp>
      <p:sp>
        <p:nvSpPr>
          <p:cNvPr id="3" name="Content Placeholder 2"/>
          <p:cNvSpPr>
            <a:spLocks noGrp="1"/>
          </p:cNvSpPr>
          <p:nvPr>
            <p:ph sz="quarter" idx="13"/>
          </p:nvPr>
        </p:nvSpPr>
        <p:spPr>
          <a:xfrm>
            <a:off x="609600" y="1295400"/>
            <a:ext cx="7924800" cy="4114800"/>
          </a:xfrm>
        </p:spPr>
        <p:txBody>
          <a:bodyPr>
            <a:noAutofit/>
          </a:bodyPr>
          <a:lstStyle/>
          <a:p>
            <a:pPr marL="0" indent="0">
              <a:buNone/>
            </a:pPr>
            <a:r>
              <a:rPr lang="en-US" sz="2400" dirty="0" smtClean="0"/>
              <a:t>Myth #8: </a:t>
            </a:r>
          </a:p>
          <a:p>
            <a:pPr marL="0" indent="0">
              <a:buNone/>
            </a:pPr>
            <a:endParaRPr lang="en-US" sz="2400" dirty="0"/>
          </a:p>
          <a:p>
            <a:pPr marL="0" indent="0">
              <a:buNone/>
            </a:pPr>
            <a:r>
              <a:rPr lang="en-US" sz="2400" dirty="0" smtClean="0"/>
              <a:t>Many children were killed under the orders of Herod, out of jealousy in Bethlehem.</a:t>
            </a:r>
          </a:p>
          <a:p>
            <a:pPr marL="0" indent="0">
              <a:buNone/>
            </a:pPr>
            <a:endParaRPr lang="en-US" sz="2400" dirty="0"/>
          </a:p>
          <a:p>
            <a:pPr marL="0" indent="0">
              <a:buNone/>
            </a:pPr>
            <a:r>
              <a:rPr lang="en-US" sz="2400" dirty="0" smtClean="0"/>
              <a:t>Fact:</a:t>
            </a:r>
          </a:p>
          <a:p>
            <a:pPr marL="0" indent="0">
              <a:buNone/>
            </a:pPr>
            <a:endParaRPr lang="en-US" sz="2400" dirty="0"/>
          </a:p>
          <a:p>
            <a:pPr marL="0" indent="0">
              <a:buNone/>
            </a:pPr>
            <a:r>
              <a:rPr lang="en-US" sz="2400" dirty="0" smtClean="0"/>
              <a:t>Bethlehem was a small village of several hundred people.  There were probably not more than 5-6 children that were first born, male, and under two years of age.   But for that village, it was a terrible tragedy.   Children died for Jesus so that Jesus could die for them.</a:t>
            </a:r>
          </a:p>
          <a:p>
            <a:pPr marL="0" indent="0">
              <a:buNone/>
            </a:pPr>
            <a:endParaRPr lang="en-US" sz="1800" dirty="0"/>
          </a:p>
        </p:txBody>
      </p:sp>
    </p:spTree>
    <p:extLst>
      <p:ext uri="{BB962C8B-B14F-4D97-AF65-F5344CB8AC3E}">
        <p14:creationId xmlns:p14="http://schemas.microsoft.com/office/powerpoint/2010/main" val="22005051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924800" cy="655638"/>
          </a:xfrm>
        </p:spPr>
        <p:txBody>
          <a:bodyPr/>
          <a:lstStyle/>
          <a:p>
            <a:r>
              <a:rPr lang="en-US" dirty="0" smtClean="0"/>
              <a:t>Christian myths and distortions</a:t>
            </a:r>
            <a:endParaRPr lang="en-US" dirty="0"/>
          </a:p>
        </p:txBody>
      </p:sp>
      <p:sp>
        <p:nvSpPr>
          <p:cNvPr id="3" name="Content Placeholder 2"/>
          <p:cNvSpPr>
            <a:spLocks noGrp="1"/>
          </p:cNvSpPr>
          <p:nvPr>
            <p:ph sz="quarter" idx="13"/>
          </p:nvPr>
        </p:nvSpPr>
        <p:spPr>
          <a:xfrm>
            <a:off x="609600" y="1143000"/>
            <a:ext cx="7924800" cy="4114800"/>
          </a:xfrm>
        </p:spPr>
        <p:txBody>
          <a:bodyPr>
            <a:noAutofit/>
          </a:bodyPr>
          <a:lstStyle/>
          <a:p>
            <a:pPr marL="0" indent="0">
              <a:buNone/>
            </a:pPr>
            <a:r>
              <a:rPr lang="en-US" sz="2400" dirty="0" smtClean="0"/>
              <a:t>Myth #9:</a:t>
            </a:r>
          </a:p>
          <a:p>
            <a:pPr marL="0" indent="0">
              <a:buNone/>
            </a:pPr>
            <a:endParaRPr lang="en-US" sz="2400" dirty="0"/>
          </a:p>
          <a:p>
            <a:pPr marL="0" indent="0">
              <a:buNone/>
            </a:pPr>
            <a:r>
              <a:rPr lang="en-US" sz="2400" dirty="0" smtClean="0"/>
              <a:t>The innkeeper was a nasty man who was not hospitable</a:t>
            </a:r>
          </a:p>
          <a:p>
            <a:pPr marL="0" indent="0">
              <a:buNone/>
            </a:pPr>
            <a:endParaRPr lang="en-US" sz="2400" dirty="0"/>
          </a:p>
          <a:p>
            <a:pPr marL="0" indent="0">
              <a:buNone/>
            </a:pPr>
            <a:r>
              <a:rPr lang="en-US" sz="2400" dirty="0" smtClean="0"/>
              <a:t>Fact:</a:t>
            </a:r>
          </a:p>
          <a:p>
            <a:pPr marL="0" indent="0">
              <a:buNone/>
            </a:pPr>
            <a:endParaRPr lang="en-US" sz="2400" dirty="0"/>
          </a:p>
          <a:p>
            <a:pPr marL="0" indent="0">
              <a:buNone/>
            </a:pPr>
            <a:r>
              <a:rPr lang="en-US" sz="2400" dirty="0" smtClean="0"/>
              <a:t>There is no innkeeper even mentioned in the story.  If there was one, his or hers was probably the only place in town for putting up travelers, and was probably overwhelmed that night with visitors, and worked hard to accommodate the Holy Family with the only space that he or she saw available.   Perhaps they or one of the guests probably had to serve as mid-wife and nurse for the birth.  </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21747763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Christian myths and distortions</a:t>
            </a:r>
            <a:endParaRPr lang="en-US" dirty="0"/>
          </a:p>
        </p:txBody>
      </p:sp>
      <p:sp>
        <p:nvSpPr>
          <p:cNvPr id="3" name="Content Placeholder 2"/>
          <p:cNvSpPr>
            <a:spLocks noGrp="1"/>
          </p:cNvSpPr>
          <p:nvPr>
            <p:ph sz="quarter" idx="13"/>
          </p:nvPr>
        </p:nvSpPr>
        <p:spPr/>
        <p:txBody>
          <a:bodyPr>
            <a:noAutofit/>
          </a:bodyPr>
          <a:lstStyle/>
          <a:p>
            <a:pPr marL="0" indent="0">
              <a:buNone/>
            </a:pPr>
            <a:r>
              <a:rPr lang="en-US" sz="2800" dirty="0" smtClean="0"/>
              <a:t>Myth #10:</a:t>
            </a:r>
          </a:p>
          <a:p>
            <a:pPr marL="0" indent="0">
              <a:buNone/>
            </a:pPr>
            <a:endParaRPr lang="en-US" sz="2800" dirty="0"/>
          </a:p>
          <a:p>
            <a:pPr marL="0" indent="0">
              <a:buNone/>
            </a:pPr>
            <a:r>
              <a:rPr lang="en-US" sz="2800" dirty="0" smtClean="0"/>
              <a:t>The angels sang “Glory to God in the Highest”</a:t>
            </a:r>
          </a:p>
          <a:p>
            <a:pPr marL="0" indent="0">
              <a:buNone/>
            </a:pPr>
            <a:endParaRPr lang="en-US" sz="2800" dirty="0"/>
          </a:p>
          <a:p>
            <a:pPr marL="0" indent="0">
              <a:buNone/>
            </a:pPr>
            <a:r>
              <a:rPr lang="en-US" sz="2800" dirty="0" smtClean="0"/>
              <a:t>Fact:</a:t>
            </a:r>
          </a:p>
          <a:p>
            <a:pPr marL="0" indent="0">
              <a:buNone/>
            </a:pPr>
            <a:endParaRPr lang="en-US" sz="2800" dirty="0"/>
          </a:p>
          <a:p>
            <a:pPr marL="0" indent="0">
              <a:buNone/>
            </a:pPr>
            <a:r>
              <a:rPr lang="en-US" sz="2800" dirty="0" smtClean="0"/>
              <a:t>The Bible says that they said:  “Glory of God in the Highest”</a:t>
            </a:r>
            <a:endParaRPr lang="en-US" sz="2800" dirty="0"/>
          </a:p>
        </p:txBody>
      </p:sp>
    </p:spTree>
    <p:extLst>
      <p:ext uri="{BB962C8B-B14F-4D97-AF65-F5344CB8AC3E}">
        <p14:creationId xmlns:p14="http://schemas.microsoft.com/office/powerpoint/2010/main" val="13786528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924800" cy="731838"/>
          </a:xfrm>
        </p:spPr>
        <p:txBody>
          <a:bodyPr/>
          <a:lstStyle/>
          <a:p>
            <a:r>
              <a:rPr lang="en-US" dirty="0" smtClean="0"/>
              <a:t>Christian myths and distortions</a:t>
            </a:r>
            <a:endParaRPr lang="en-US" dirty="0"/>
          </a:p>
        </p:txBody>
      </p:sp>
      <p:sp>
        <p:nvSpPr>
          <p:cNvPr id="3" name="Content Placeholder 2"/>
          <p:cNvSpPr>
            <a:spLocks noGrp="1"/>
          </p:cNvSpPr>
          <p:nvPr>
            <p:ph sz="quarter" idx="13"/>
          </p:nvPr>
        </p:nvSpPr>
        <p:spPr>
          <a:xfrm>
            <a:off x="609600" y="1371600"/>
            <a:ext cx="7924800" cy="4114800"/>
          </a:xfrm>
        </p:spPr>
        <p:txBody>
          <a:bodyPr>
            <a:noAutofit/>
          </a:bodyPr>
          <a:lstStyle/>
          <a:p>
            <a:pPr marL="0" indent="0">
              <a:buNone/>
            </a:pPr>
            <a:r>
              <a:rPr lang="en-US" sz="2400" dirty="0" smtClean="0"/>
              <a:t>Myth #11:</a:t>
            </a:r>
          </a:p>
          <a:p>
            <a:pPr marL="0" indent="0">
              <a:buNone/>
            </a:pPr>
            <a:endParaRPr lang="en-US" sz="2400" dirty="0"/>
          </a:p>
          <a:p>
            <a:pPr marL="0" indent="0">
              <a:buNone/>
            </a:pPr>
            <a:r>
              <a:rPr lang="en-US" sz="2400" dirty="0" smtClean="0"/>
              <a:t>Jesus and his family lived in Bethlehem for a considerable period of time.</a:t>
            </a:r>
          </a:p>
          <a:p>
            <a:pPr marL="0" indent="0">
              <a:buNone/>
            </a:pPr>
            <a:endParaRPr lang="en-US" sz="2400" dirty="0"/>
          </a:p>
          <a:p>
            <a:pPr marL="0" indent="0">
              <a:buNone/>
            </a:pPr>
            <a:r>
              <a:rPr lang="en-US" sz="2400" dirty="0" smtClean="0"/>
              <a:t>Fact:</a:t>
            </a:r>
          </a:p>
          <a:p>
            <a:pPr marL="0" indent="0">
              <a:buNone/>
            </a:pPr>
            <a:endParaRPr lang="en-US" sz="2400" dirty="0"/>
          </a:p>
          <a:p>
            <a:pPr marL="0" indent="0">
              <a:buNone/>
            </a:pPr>
            <a:r>
              <a:rPr lang="en-US" sz="2400" dirty="0" smtClean="0"/>
              <a:t>It is believed that the Holy Family lived for no more than six weeks in Bethlehem before escaping to Egypt as refugees, then moving back to Nazareth where they lived for 30 years.   </a:t>
            </a:r>
          </a:p>
          <a:p>
            <a:pPr marL="0" indent="0">
              <a:buNone/>
            </a:pPr>
            <a:endParaRPr lang="en-US" sz="2400" dirty="0"/>
          </a:p>
          <a:p>
            <a:pPr marL="0" indent="0">
              <a:buNone/>
            </a:pPr>
            <a:endParaRPr lang="en-US" sz="2400" dirty="0" smtClean="0"/>
          </a:p>
          <a:p>
            <a:pPr marL="0" indent="0">
              <a:buNone/>
            </a:pPr>
            <a:endParaRPr lang="en-US" sz="1800" dirty="0"/>
          </a:p>
          <a:p>
            <a:pPr marL="0" indent="0">
              <a:buNone/>
            </a:pPr>
            <a:endParaRPr lang="en-US" sz="1800" dirty="0"/>
          </a:p>
        </p:txBody>
      </p:sp>
    </p:spTree>
    <p:extLst>
      <p:ext uri="{BB962C8B-B14F-4D97-AF65-F5344CB8AC3E}">
        <p14:creationId xmlns:p14="http://schemas.microsoft.com/office/powerpoint/2010/main" val="33532251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924800" cy="655638"/>
          </a:xfrm>
        </p:spPr>
        <p:txBody>
          <a:bodyPr/>
          <a:lstStyle/>
          <a:p>
            <a:r>
              <a:rPr lang="en-US" dirty="0" smtClean="0"/>
              <a:t>Christian myths and distortions</a:t>
            </a:r>
            <a:endParaRPr lang="en-US" dirty="0"/>
          </a:p>
        </p:txBody>
      </p:sp>
      <p:sp>
        <p:nvSpPr>
          <p:cNvPr id="3" name="Content Placeholder 2"/>
          <p:cNvSpPr>
            <a:spLocks noGrp="1"/>
          </p:cNvSpPr>
          <p:nvPr>
            <p:ph sz="quarter" idx="13"/>
          </p:nvPr>
        </p:nvSpPr>
        <p:spPr>
          <a:xfrm>
            <a:off x="609600" y="1143000"/>
            <a:ext cx="7924800" cy="4114800"/>
          </a:xfrm>
        </p:spPr>
        <p:txBody>
          <a:bodyPr>
            <a:noAutofit/>
          </a:bodyPr>
          <a:lstStyle/>
          <a:p>
            <a:pPr marL="0" indent="0">
              <a:buNone/>
            </a:pPr>
            <a:r>
              <a:rPr lang="en-US" sz="2400" dirty="0" smtClean="0"/>
              <a:t>Myth #12:</a:t>
            </a:r>
          </a:p>
          <a:p>
            <a:pPr marL="0" indent="0">
              <a:buNone/>
            </a:pPr>
            <a:endParaRPr lang="en-US" sz="2400" dirty="0"/>
          </a:p>
          <a:p>
            <a:pPr marL="0" indent="0">
              <a:buNone/>
            </a:pPr>
            <a:r>
              <a:rPr lang="en-US" sz="2400" dirty="0" smtClean="0"/>
              <a:t>Joseph, Jesus’ earthly father was a lowly carpenter, working in work in his carpentry shop.</a:t>
            </a:r>
          </a:p>
          <a:p>
            <a:pPr marL="0" indent="0">
              <a:buNone/>
            </a:pPr>
            <a:endParaRPr lang="en-US" sz="2400" dirty="0"/>
          </a:p>
          <a:p>
            <a:pPr marL="0" indent="0">
              <a:buNone/>
            </a:pPr>
            <a:r>
              <a:rPr lang="en-US" sz="2400" dirty="0" smtClean="0"/>
              <a:t>Fact:</a:t>
            </a:r>
          </a:p>
          <a:p>
            <a:pPr marL="0" indent="0">
              <a:buNone/>
            </a:pPr>
            <a:endParaRPr lang="en-US" sz="2400" dirty="0"/>
          </a:p>
          <a:p>
            <a:pPr marL="0" indent="0">
              <a:buNone/>
            </a:pPr>
            <a:r>
              <a:rPr lang="en-US" sz="2400" dirty="0" smtClean="0"/>
              <a:t>The word to describe “carpenter” in Greek, is “</a:t>
            </a:r>
            <a:r>
              <a:rPr lang="en-US" sz="2400" dirty="0" err="1" smtClean="0"/>
              <a:t>tekton</a:t>
            </a:r>
            <a:r>
              <a:rPr lang="en-US" sz="2400" dirty="0" smtClean="0"/>
              <a:t>”, an artisan in wood, iron and stone.  In other words, he probably was something of an engineer, architect, handyman, in a variety of assignments.  And Jesus followed him in the profession.  </a:t>
            </a:r>
          </a:p>
          <a:p>
            <a:pPr marL="0" indent="0">
              <a:buNone/>
            </a:pPr>
            <a:endParaRPr lang="en-US" sz="1800" dirty="0"/>
          </a:p>
          <a:p>
            <a:pPr marL="0" indent="0">
              <a:buNone/>
            </a:pPr>
            <a:endParaRPr lang="en-US" sz="1800" dirty="0"/>
          </a:p>
        </p:txBody>
      </p:sp>
    </p:spTree>
    <p:extLst>
      <p:ext uri="{BB962C8B-B14F-4D97-AF65-F5344CB8AC3E}">
        <p14:creationId xmlns:p14="http://schemas.microsoft.com/office/powerpoint/2010/main" val="193512440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924800" cy="731838"/>
          </a:xfrm>
        </p:spPr>
        <p:txBody>
          <a:bodyPr/>
          <a:lstStyle/>
          <a:p>
            <a:r>
              <a:rPr lang="en-US" dirty="0" smtClean="0"/>
              <a:t>Christian myths and distortions</a:t>
            </a:r>
            <a:endParaRPr lang="en-US" dirty="0"/>
          </a:p>
        </p:txBody>
      </p:sp>
      <p:sp>
        <p:nvSpPr>
          <p:cNvPr id="3" name="Content Placeholder 2"/>
          <p:cNvSpPr>
            <a:spLocks noGrp="1"/>
          </p:cNvSpPr>
          <p:nvPr>
            <p:ph sz="quarter" idx="13"/>
          </p:nvPr>
        </p:nvSpPr>
        <p:spPr>
          <a:xfrm>
            <a:off x="609600" y="1295400"/>
            <a:ext cx="7924800" cy="4114800"/>
          </a:xfrm>
        </p:spPr>
        <p:txBody>
          <a:bodyPr>
            <a:noAutofit/>
          </a:bodyPr>
          <a:lstStyle/>
          <a:p>
            <a:pPr marL="0" indent="0">
              <a:buNone/>
            </a:pPr>
            <a:r>
              <a:rPr lang="en-US" sz="2400" dirty="0" smtClean="0"/>
              <a:t>Myth #13:</a:t>
            </a:r>
          </a:p>
          <a:p>
            <a:pPr marL="0" indent="0">
              <a:buNone/>
            </a:pPr>
            <a:endParaRPr lang="en-US" sz="2400" dirty="0" smtClean="0"/>
          </a:p>
          <a:p>
            <a:pPr marL="0" indent="0">
              <a:buNone/>
            </a:pPr>
            <a:r>
              <a:rPr lang="en-US" sz="2400" dirty="0" smtClean="0"/>
              <a:t>The </a:t>
            </a:r>
            <a:r>
              <a:rPr lang="en-US" sz="2400" dirty="0" smtClean="0"/>
              <a:t>baby Jesus looked like a European, white skin, light hair and blue eyes.</a:t>
            </a:r>
          </a:p>
          <a:p>
            <a:pPr marL="0" indent="0">
              <a:buNone/>
            </a:pPr>
            <a:endParaRPr lang="en-US" sz="2400" dirty="0"/>
          </a:p>
          <a:p>
            <a:pPr marL="0" indent="0">
              <a:buNone/>
            </a:pPr>
            <a:r>
              <a:rPr lang="en-US" sz="2400" dirty="0" smtClean="0"/>
              <a:t>Fact:</a:t>
            </a:r>
          </a:p>
          <a:p>
            <a:pPr marL="0" indent="0">
              <a:buNone/>
            </a:pPr>
            <a:endParaRPr lang="en-US" sz="2400" dirty="0"/>
          </a:p>
          <a:p>
            <a:pPr marL="0" indent="0">
              <a:buNone/>
            </a:pPr>
            <a:r>
              <a:rPr lang="en-US" sz="2400" dirty="0" smtClean="0"/>
              <a:t>Jesus probably looked like other children of his culture, brown skin, dark eyes, dark hair and Middle Eastern features.   He was born in Asia where 60% of the children of our world today are born.   </a:t>
            </a:r>
            <a:endParaRPr lang="en-US" sz="2400" dirty="0"/>
          </a:p>
        </p:txBody>
      </p:sp>
    </p:spTree>
    <p:extLst>
      <p:ext uri="{BB962C8B-B14F-4D97-AF65-F5344CB8AC3E}">
        <p14:creationId xmlns:p14="http://schemas.microsoft.com/office/powerpoint/2010/main" val="415740501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924800" cy="655638"/>
          </a:xfrm>
        </p:spPr>
        <p:txBody>
          <a:bodyPr/>
          <a:lstStyle/>
          <a:p>
            <a:r>
              <a:rPr lang="en-US" dirty="0" smtClean="0"/>
              <a:t>Christian myths and distortions</a:t>
            </a:r>
            <a:endParaRPr lang="en-US" dirty="0"/>
          </a:p>
        </p:txBody>
      </p:sp>
      <p:sp>
        <p:nvSpPr>
          <p:cNvPr id="3" name="Content Placeholder 2"/>
          <p:cNvSpPr>
            <a:spLocks noGrp="1"/>
          </p:cNvSpPr>
          <p:nvPr>
            <p:ph sz="quarter" idx="13"/>
          </p:nvPr>
        </p:nvSpPr>
        <p:spPr>
          <a:xfrm>
            <a:off x="609600" y="1295400"/>
            <a:ext cx="7924800" cy="4114800"/>
          </a:xfrm>
        </p:spPr>
        <p:txBody>
          <a:bodyPr>
            <a:noAutofit/>
          </a:bodyPr>
          <a:lstStyle/>
          <a:p>
            <a:pPr marL="0" indent="0">
              <a:buNone/>
            </a:pPr>
            <a:r>
              <a:rPr lang="en-US" sz="2800" dirty="0" smtClean="0"/>
              <a:t>Myth #14:</a:t>
            </a:r>
          </a:p>
          <a:p>
            <a:pPr marL="0" indent="0">
              <a:buNone/>
            </a:pPr>
            <a:endParaRPr lang="en-US" sz="2800" dirty="0"/>
          </a:p>
          <a:p>
            <a:pPr marL="0" indent="0">
              <a:buNone/>
            </a:pPr>
            <a:r>
              <a:rPr lang="en-US" sz="2800" dirty="0" smtClean="0"/>
              <a:t>Jesus, as baby, never cried.   “No crying he makes”  </a:t>
            </a:r>
          </a:p>
          <a:p>
            <a:pPr marL="0" indent="0">
              <a:buNone/>
            </a:pPr>
            <a:endParaRPr lang="en-US" sz="2800" dirty="0"/>
          </a:p>
          <a:p>
            <a:pPr marL="0" indent="0">
              <a:buNone/>
            </a:pPr>
            <a:r>
              <a:rPr lang="en-US" sz="2800" dirty="0" smtClean="0"/>
              <a:t>Fact:</a:t>
            </a:r>
          </a:p>
          <a:p>
            <a:pPr marL="0" indent="0">
              <a:buNone/>
            </a:pPr>
            <a:endParaRPr lang="en-US" sz="2800" dirty="0"/>
          </a:p>
          <a:p>
            <a:pPr marL="0" indent="0">
              <a:buNone/>
            </a:pPr>
            <a:r>
              <a:rPr lang="en-US" sz="2800" dirty="0" smtClean="0"/>
              <a:t>Jesus was a typical baby, with bodily needs and functions.  His own self-awareness as God grew on him over time.   </a:t>
            </a:r>
            <a:endParaRPr lang="en-US" sz="2800" dirty="0"/>
          </a:p>
          <a:p>
            <a:pPr marL="0" indent="0">
              <a:buNone/>
            </a:pPr>
            <a:endParaRPr lang="en-US" sz="2000" dirty="0"/>
          </a:p>
        </p:txBody>
      </p:sp>
    </p:spTree>
    <p:extLst>
      <p:ext uri="{BB962C8B-B14F-4D97-AF65-F5344CB8AC3E}">
        <p14:creationId xmlns:p14="http://schemas.microsoft.com/office/powerpoint/2010/main" val="11999751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smtClean="0">
                <a:solidFill>
                  <a:schemeClr val="bg1"/>
                </a:solidFill>
              </a:rPr>
              <a:t>OPEN THE EYES OF MY HEART</a:t>
            </a:r>
            <a:endParaRPr lang="en-US" dirty="0">
              <a:solidFill>
                <a:schemeClr val="bg1"/>
              </a:solidFill>
            </a:endParaRPr>
          </a:p>
        </p:txBody>
      </p:sp>
      <p:sp>
        <p:nvSpPr>
          <p:cNvPr id="3" name="Content Placeholder 2"/>
          <p:cNvSpPr>
            <a:spLocks noGrp="1"/>
          </p:cNvSpPr>
          <p:nvPr>
            <p:ph idx="1"/>
          </p:nvPr>
        </p:nvSpPr>
        <p:spPr/>
        <p:txBody>
          <a:bodyPr>
            <a:normAutofit/>
          </a:bodyPr>
          <a:lstStyle/>
          <a:p>
            <a:pPr>
              <a:buNone/>
            </a:pPr>
            <a:r>
              <a:rPr lang="en-US" sz="4400" dirty="0">
                <a:solidFill>
                  <a:schemeClr val="bg1"/>
                </a:solidFill>
              </a:rPr>
              <a:t>To see You high and lifted up</a:t>
            </a:r>
            <a:r>
              <a:rPr lang="en-US" sz="4400" dirty="0" smtClean="0">
                <a:solidFill>
                  <a:schemeClr val="bg1"/>
                </a:solidFill>
              </a:rPr>
              <a:t/>
            </a:r>
            <a:br>
              <a:rPr lang="en-US" sz="4400" dirty="0" smtClean="0">
                <a:solidFill>
                  <a:schemeClr val="bg1"/>
                </a:solidFill>
              </a:rPr>
            </a:br>
            <a:r>
              <a:rPr lang="en-US" sz="4400" dirty="0" err="1">
                <a:solidFill>
                  <a:schemeClr val="bg1"/>
                </a:solidFill>
              </a:rPr>
              <a:t>Shinin</a:t>
            </a:r>
            <a:r>
              <a:rPr lang="en-US" sz="4400" dirty="0">
                <a:solidFill>
                  <a:schemeClr val="bg1"/>
                </a:solidFill>
              </a:rPr>
              <a:t>' in the light of Your glory</a:t>
            </a:r>
            <a:r>
              <a:rPr lang="en-US" sz="4400" dirty="0" smtClean="0">
                <a:solidFill>
                  <a:schemeClr val="bg1"/>
                </a:solidFill>
              </a:rPr>
              <a:t/>
            </a:r>
            <a:br>
              <a:rPr lang="en-US" sz="4400" dirty="0" smtClean="0">
                <a:solidFill>
                  <a:schemeClr val="bg1"/>
                </a:solidFill>
              </a:rPr>
            </a:br>
            <a:r>
              <a:rPr lang="en-US" sz="4400" dirty="0">
                <a:solidFill>
                  <a:schemeClr val="bg1"/>
                </a:solidFill>
              </a:rPr>
              <a:t>Pour out Your power and love</a:t>
            </a:r>
            <a:r>
              <a:rPr lang="en-US" sz="4400" dirty="0" smtClean="0">
                <a:solidFill>
                  <a:schemeClr val="bg1"/>
                </a:solidFill>
              </a:rPr>
              <a:t/>
            </a:r>
            <a:br>
              <a:rPr lang="en-US" sz="4400" dirty="0" smtClean="0">
                <a:solidFill>
                  <a:schemeClr val="bg1"/>
                </a:solidFill>
              </a:rPr>
            </a:br>
            <a:r>
              <a:rPr lang="en-US" sz="4400" dirty="0">
                <a:solidFill>
                  <a:schemeClr val="bg1"/>
                </a:solidFill>
              </a:rPr>
              <a:t>As we sing holy, holy, holy</a:t>
            </a: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2562"/>
            <a:ext cx="7924800" cy="808038"/>
          </a:xfrm>
        </p:spPr>
        <p:txBody>
          <a:bodyPr/>
          <a:lstStyle/>
          <a:p>
            <a:r>
              <a:rPr lang="en-US" dirty="0" smtClean="0"/>
              <a:t>Christian myths and distortions</a:t>
            </a:r>
            <a:endParaRPr lang="en-US" dirty="0"/>
          </a:p>
        </p:txBody>
      </p:sp>
      <p:sp>
        <p:nvSpPr>
          <p:cNvPr id="3" name="Content Placeholder 2"/>
          <p:cNvSpPr>
            <a:spLocks noGrp="1"/>
          </p:cNvSpPr>
          <p:nvPr>
            <p:ph sz="quarter" idx="13"/>
          </p:nvPr>
        </p:nvSpPr>
        <p:spPr>
          <a:xfrm>
            <a:off x="609600" y="1066800"/>
            <a:ext cx="7924800" cy="4495800"/>
          </a:xfrm>
        </p:spPr>
        <p:txBody>
          <a:bodyPr>
            <a:noAutofit/>
          </a:bodyPr>
          <a:lstStyle/>
          <a:p>
            <a:pPr marL="0" indent="0">
              <a:buNone/>
            </a:pPr>
            <a:r>
              <a:rPr lang="en-US" sz="2400" dirty="0" smtClean="0"/>
              <a:t>Myth #15:</a:t>
            </a:r>
            <a:endParaRPr lang="en-US" sz="2400" dirty="0"/>
          </a:p>
          <a:p>
            <a:pPr marL="0" indent="0">
              <a:buNone/>
            </a:pPr>
            <a:r>
              <a:rPr lang="en-US" sz="2400" dirty="0" smtClean="0"/>
              <a:t>Jesus ancestry shows his noble kingly heritage</a:t>
            </a:r>
            <a:endParaRPr lang="en-US" sz="2400" dirty="0"/>
          </a:p>
          <a:p>
            <a:pPr marL="0" indent="0">
              <a:buNone/>
            </a:pPr>
            <a:endParaRPr lang="en-US" sz="2400" dirty="0" smtClean="0"/>
          </a:p>
          <a:p>
            <a:pPr marL="0" indent="0">
              <a:buNone/>
            </a:pPr>
            <a:r>
              <a:rPr lang="en-US" sz="2400" dirty="0" smtClean="0"/>
              <a:t>Fact</a:t>
            </a:r>
            <a:endParaRPr lang="en-US" sz="2400" dirty="0"/>
          </a:p>
          <a:p>
            <a:pPr marL="0" indent="0">
              <a:buNone/>
            </a:pPr>
            <a:r>
              <a:rPr lang="en-US" sz="2400" dirty="0" smtClean="0"/>
              <a:t>The Matthew account of his ancestry shows him to be linked to the good and the bad, including, incredibly, four women who would never be mentioned in anybody else’s heritage.  </a:t>
            </a:r>
            <a:r>
              <a:rPr lang="en-US" sz="2400" dirty="0" err="1" smtClean="0"/>
              <a:t>Tabar</a:t>
            </a:r>
            <a:r>
              <a:rPr lang="en-US" sz="2400" dirty="0" smtClean="0"/>
              <a:t>, victimized by family incest, </a:t>
            </a:r>
            <a:r>
              <a:rPr lang="en-US" sz="2400" dirty="0" err="1" smtClean="0"/>
              <a:t>Rahab</a:t>
            </a:r>
            <a:r>
              <a:rPr lang="en-US" sz="2400" dirty="0" smtClean="0"/>
              <a:t>, a “</a:t>
            </a:r>
            <a:r>
              <a:rPr lang="en-US" sz="2400" dirty="0" err="1" smtClean="0"/>
              <a:t>madame</a:t>
            </a:r>
            <a:r>
              <a:rPr lang="en-US" sz="2400" dirty="0" smtClean="0"/>
              <a:t>” prostitute, Bathsheba, involved in an affair and murder of her husband, with King David, and Ruth, a widowed woman from an enemy tribe of Moabites.   Could it be that Matthew highlights these connections as a “women’s support team” for an equally scandalous Mary of the Virgin Birth? </a:t>
            </a:r>
            <a:endParaRPr lang="en-US" sz="2400" dirty="0"/>
          </a:p>
        </p:txBody>
      </p:sp>
    </p:spTree>
    <p:extLst>
      <p:ext uri="{BB962C8B-B14F-4D97-AF65-F5344CB8AC3E}">
        <p14:creationId xmlns:p14="http://schemas.microsoft.com/office/powerpoint/2010/main" val="35817031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An Indian distortion</a:t>
            </a:r>
            <a:endParaRPr lang="en-US" sz="3200" dirty="0"/>
          </a:p>
        </p:txBody>
      </p:sp>
      <p:sp>
        <p:nvSpPr>
          <p:cNvPr id="3" name="Content Placeholder 2"/>
          <p:cNvSpPr>
            <a:spLocks noGrp="1"/>
          </p:cNvSpPr>
          <p:nvPr>
            <p:ph sz="quarter" idx="13"/>
          </p:nvPr>
        </p:nvSpPr>
        <p:spPr/>
        <p:txBody>
          <a:bodyPr>
            <a:normAutofit/>
          </a:bodyPr>
          <a:lstStyle/>
          <a:p>
            <a:pPr marL="0" indent="0">
              <a:buNone/>
            </a:pPr>
            <a:r>
              <a:rPr lang="en-US" sz="2800" dirty="0" smtClean="0"/>
              <a:t>The </a:t>
            </a:r>
            <a:r>
              <a:rPr lang="en-US" sz="2800" dirty="0" err="1" smtClean="0"/>
              <a:t>Creche</a:t>
            </a:r>
            <a:r>
              <a:rPr lang="en-US" sz="2800" dirty="0" smtClean="0"/>
              <a:t> (Manger Scene)</a:t>
            </a:r>
          </a:p>
          <a:p>
            <a:pPr marL="0" indent="0">
              <a:buNone/>
            </a:pPr>
            <a:endParaRPr lang="en-US" sz="2800" dirty="0"/>
          </a:p>
          <a:p>
            <a:pPr marL="0" indent="0">
              <a:buNone/>
            </a:pPr>
            <a:r>
              <a:rPr lang="en-US" sz="2800" dirty="0" smtClean="0"/>
              <a:t>Silent Night, Holy Night,  and Round John Virgin</a:t>
            </a:r>
            <a:endParaRPr lang="en-US" sz="2800" dirty="0"/>
          </a:p>
        </p:txBody>
      </p:sp>
    </p:spTree>
    <p:extLst>
      <p:ext uri="{BB962C8B-B14F-4D97-AF65-F5344CB8AC3E}">
        <p14:creationId xmlns:p14="http://schemas.microsoft.com/office/powerpoint/2010/main" val="321444409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924800" cy="655638"/>
          </a:xfrm>
        </p:spPr>
        <p:txBody>
          <a:bodyPr/>
          <a:lstStyle/>
          <a:p>
            <a:r>
              <a:rPr lang="en-US" dirty="0" smtClean="0"/>
              <a:t>Christmas Myths and distortions</a:t>
            </a:r>
            <a:endParaRPr lang="en-US" dirty="0"/>
          </a:p>
        </p:txBody>
      </p:sp>
      <p:sp>
        <p:nvSpPr>
          <p:cNvPr id="3" name="Content Placeholder 2"/>
          <p:cNvSpPr>
            <a:spLocks noGrp="1"/>
          </p:cNvSpPr>
          <p:nvPr>
            <p:ph sz="quarter" idx="13"/>
          </p:nvPr>
        </p:nvSpPr>
        <p:spPr>
          <a:xfrm>
            <a:off x="609600" y="1219200"/>
            <a:ext cx="7924800" cy="4114800"/>
          </a:xfrm>
        </p:spPr>
        <p:txBody>
          <a:bodyPr>
            <a:noAutofit/>
          </a:bodyPr>
          <a:lstStyle/>
          <a:p>
            <a:pPr marL="0" indent="0">
              <a:buNone/>
            </a:pPr>
            <a:r>
              <a:rPr lang="en-US" sz="2300" dirty="0" smtClean="0"/>
              <a:t>That First Christmas had nothing to do with . . . </a:t>
            </a:r>
          </a:p>
          <a:p>
            <a:pPr marL="0" indent="0">
              <a:buNone/>
            </a:pPr>
            <a:endParaRPr lang="en-US" sz="2300" dirty="0"/>
          </a:p>
          <a:p>
            <a:pPr marL="0" indent="0">
              <a:buNone/>
            </a:pPr>
            <a:r>
              <a:rPr lang="en-US" sz="2300" dirty="0" smtClean="0"/>
              <a:t>Christmas trees:   don’t naturally exist in Israel</a:t>
            </a:r>
          </a:p>
          <a:p>
            <a:pPr marL="0" indent="0">
              <a:buNone/>
            </a:pPr>
            <a:r>
              <a:rPr lang="en-US" sz="2300" dirty="0" smtClean="0"/>
              <a:t>Reindeer:  come from Lapland, in Finland</a:t>
            </a:r>
          </a:p>
          <a:p>
            <a:pPr marL="0" indent="0">
              <a:buNone/>
            </a:pPr>
            <a:r>
              <a:rPr lang="en-US" sz="2300" dirty="0" err="1" smtClean="0"/>
              <a:t>Lechon</a:t>
            </a:r>
            <a:r>
              <a:rPr lang="en-US" sz="2300" dirty="0" smtClean="0"/>
              <a:t>:  Jews don’t eat pork</a:t>
            </a:r>
          </a:p>
          <a:p>
            <a:pPr marL="0" indent="0">
              <a:buNone/>
            </a:pPr>
            <a:r>
              <a:rPr lang="en-US" sz="2300" dirty="0" err="1" smtClean="0"/>
              <a:t>Farols</a:t>
            </a:r>
            <a:r>
              <a:rPr lang="en-US" sz="2300" dirty="0" smtClean="0"/>
              <a:t>:  Electricity didn’t exist then</a:t>
            </a:r>
          </a:p>
          <a:p>
            <a:pPr marL="0" indent="0">
              <a:buNone/>
            </a:pPr>
            <a:r>
              <a:rPr lang="en-US" sz="2300" dirty="0" smtClean="0"/>
              <a:t>Gift-giving within the family: Magi gifts were given to a poor family</a:t>
            </a:r>
          </a:p>
          <a:p>
            <a:pPr marL="0" indent="0">
              <a:buNone/>
            </a:pPr>
            <a:r>
              <a:rPr lang="en-US" sz="2300" dirty="0" smtClean="0"/>
              <a:t>Probably no snow:  not in April or May</a:t>
            </a:r>
          </a:p>
          <a:p>
            <a:pPr marL="0" indent="0">
              <a:buNone/>
            </a:pPr>
            <a:r>
              <a:rPr lang="en-US" sz="2300" dirty="0" smtClean="0"/>
              <a:t>Black Fridays: none of the idiocy of Western mass shopping sprees</a:t>
            </a:r>
          </a:p>
          <a:p>
            <a:pPr marL="0" indent="0">
              <a:buNone/>
            </a:pPr>
            <a:r>
              <a:rPr lang="en-US" sz="2300" dirty="0" smtClean="0"/>
              <a:t>Credit Card debt: this was a cash-only society </a:t>
            </a:r>
          </a:p>
          <a:p>
            <a:pPr marL="0" indent="0">
              <a:buNone/>
            </a:pPr>
            <a:r>
              <a:rPr lang="en-US" sz="2300" dirty="0" smtClean="0"/>
              <a:t>Church Bells:  Churches not invented yet</a:t>
            </a:r>
          </a:p>
          <a:p>
            <a:pPr marL="0" indent="0">
              <a:buNone/>
            </a:pPr>
            <a:endParaRPr lang="en-US" sz="2300" dirty="0"/>
          </a:p>
        </p:txBody>
      </p:sp>
    </p:spTree>
    <p:extLst>
      <p:ext uri="{BB962C8B-B14F-4D97-AF65-F5344CB8AC3E}">
        <p14:creationId xmlns:p14="http://schemas.microsoft.com/office/powerpoint/2010/main" val="29292631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Christmas references</a:t>
            </a:r>
            <a:endParaRPr lang="en-US" dirty="0"/>
          </a:p>
        </p:txBody>
      </p:sp>
      <p:sp>
        <p:nvSpPr>
          <p:cNvPr id="3" name="Content Placeholder 2"/>
          <p:cNvSpPr>
            <a:spLocks noGrp="1"/>
          </p:cNvSpPr>
          <p:nvPr>
            <p:ph sz="quarter" idx="13"/>
          </p:nvPr>
        </p:nvSpPr>
        <p:spPr/>
        <p:txBody>
          <a:bodyPr>
            <a:noAutofit/>
          </a:bodyPr>
          <a:lstStyle/>
          <a:p>
            <a:pPr marL="0" indent="0">
              <a:buNone/>
            </a:pPr>
            <a:r>
              <a:rPr lang="en-US" sz="2800" dirty="0" smtClean="0"/>
              <a:t>Outside of Matthew and Luke accounts, Bethlehem and the birth of Jesus is never mentioned again or celebrated until hundreds of years later.</a:t>
            </a:r>
          </a:p>
          <a:p>
            <a:pPr marL="0" indent="0">
              <a:buNone/>
            </a:pPr>
            <a:r>
              <a:rPr lang="en-US" sz="2800" dirty="0" smtClean="0"/>
              <a:t>Why was Bethlehem ignored?</a:t>
            </a:r>
          </a:p>
          <a:p>
            <a:r>
              <a:rPr lang="en-US" sz="2800" dirty="0" smtClean="0"/>
              <a:t>In deference to the living Mary?</a:t>
            </a:r>
          </a:p>
          <a:p>
            <a:r>
              <a:rPr lang="en-US" sz="2800" dirty="0" smtClean="0"/>
              <a:t>Because Paul didn’t know the details?</a:t>
            </a:r>
          </a:p>
          <a:p>
            <a:r>
              <a:rPr lang="en-US" sz="2800" dirty="0" smtClean="0"/>
              <a:t>Because the risen Christ was more important to the life of the Christians than the birth of Jesus?</a:t>
            </a:r>
          </a:p>
          <a:p>
            <a:pPr marL="0" indent="0">
              <a:buNone/>
            </a:pPr>
            <a:endParaRPr lang="en-US" sz="2800" dirty="0" smtClean="0"/>
          </a:p>
          <a:p>
            <a:pPr marL="0" indent="0">
              <a:buNone/>
            </a:pPr>
            <a:endParaRPr lang="en-US" sz="2800" dirty="0"/>
          </a:p>
        </p:txBody>
      </p:sp>
    </p:spTree>
    <p:extLst>
      <p:ext uri="{BB962C8B-B14F-4D97-AF65-F5344CB8AC3E}">
        <p14:creationId xmlns:p14="http://schemas.microsoft.com/office/powerpoint/2010/main" val="9951591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Bethlehem</a:t>
            </a:r>
            <a:endParaRPr lang="en-US" dirty="0"/>
          </a:p>
        </p:txBody>
      </p:sp>
      <p:sp>
        <p:nvSpPr>
          <p:cNvPr id="2" name="Content Placeholder 1"/>
          <p:cNvSpPr>
            <a:spLocks noGrp="1"/>
          </p:cNvSpPr>
          <p:nvPr>
            <p:ph sz="quarter" idx="13"/>
          </p:nvPr>
        </p:nvSpPr>
        <p:spPr>
          <a:xfrm>
            <a:off x="609600" y="1524000"/>
            <a:ext cx="7924800" cy="4114800"/>
          </a:xfrm>
        </p:spPr>
        <p:txBody>
          <a:bodyPr>
            <a:noAutofit/>
          </a:bodyPr>
          <a:lstStyle/>
          <a:p>
            <a:pPr marL="0" indent="0">
              <a:buNone/>
            </a:pPr>
            <a:r>
              <a:rPr lang="en-US" sz="2400" dirty="0" smtClean="0"/>
              <a:t>We Love Bethlehem.  How we sentimentalize Bethlehem!!!  Pilgrimages to Bethlehem.  Church of the Nativity</a:t>
            </a:r>
          </a:p>
          <a:p>
            <a:pPr marL="0" indent="0">
              <a:buNone/>
            </a:pPr>
            <a:endParaRPr lang="en-US" sz="2400" dirty="0" smtClean="0"/>
          </a:p>
          <a:p>
            <a:pPr>
              <a:buFont typeface="Wingdings" pitchFamily="2" charset="2"/>
              <a:buChar char="Ø"/>
            </a:pPr>
            <a:r>
              <a:rPr lang="en-US" sz="2400" dirty="0" smtClean="0"/>
              <a:t>Six miles south of Jerusalem, now in Palestinian hands</a:t>
            </a:r>
          </a:p>
          <a:p>
            <a:pPr>
              <a:buFont typeface="Wingdings" pitchFamily="2" charset="2"/>
              <a:buChar char="Ø"/>
            </a:pPr>
            <a:r>
              <a:rPr lang="en-US" sz="2400" dirty="0" smtClean="0"/>
              <a:t>Means “House of Bread”. </a:t>
            </a:r>
          </a:p>
          <a:p>
            <a:pPr>
              <a:buFont typeface="Wingdings" pitchFamily="2" charset="2"/>
              <a:buChar char="Ø"/>
            </a:pPr>
            <a:r>
              <a:rPr lang="en-US" sz="2400" dirty="0" smtClean="0"/>
              <a:t>“City of David” </a:t>
            </a:r>
          </a:p>
          <a:p>
            <a:pPr>
              <a:buFont typeface="Wingdings" pitchFamily="2" charset="2"/>
              <a:buChar char="Ø"/>
            </a:pPr>
            <a:r>
              <a:rPr lang="en-US" sz="2400" dirty="0" smtClean="0"/>
              <a:t>Joseph’s ancestral home.   Home sweet home!  </a:t>
            </a:r>
          </a:p>
          <a:p>
            <a:pPr>
              <a:buFont typeface="Wingdings" pitchFamily="2" charset="2"/>
              <a:buChar char="Ø"/>
            </a:pPr>
            <a:r>
              <a:rPr lang="en-US" sz="2400" dirty="0" smtClean="0"/>
              <a:t>For Joseph and Mary, the end of a long difficult trip from the north</a:t>
            </a:r>
          </a:p>
          <a:p>
            <a:pPr>
              <a:buFont typeface="Wingdings" pitchFamily="2" charset="2"/>
              <a:buChar char="Ø"/>
            </a:pPr>
            <a:r>
              <a:rPr lang="en-US" sz="2400" dirty="0" smtClean="0"/>
              <a:t>To fill out census forms and pay taxes.</a:t>
            </a:r>
          </a:p>
          <a:p>
            <a:pPr marL="0" indent="0">
              <a:buNone/>
            </a:pPr>
            <a:endParaRPr lang="en-US" sz="2000" dirty="0" smtClean="0"/>
          </a:p>
          <a:p>
            <a:pPr>
              <a:buFont typeface="Wingdings" pitchFamily="2" charset="2"/>
              <a:buChar char="Ø"/>
            </a:pPr>
            <a:endParaRPr lang="en-US" sz="1800" dirty="0" smtClean="0"/>
          </a:p>
          <a:p>
            <a:pPr marL="109728" indent="0">
              <a:buNone/>
            </a:pPr>
            <a:endParaRPr lang="en-US" sz="1800" dirty="0" smtClean="0"/>
          </a:p>
          <a:p>
            <a:pPr>
              <a:buFont typeface="Wingdings" pitchFamily="2" charset="2"/>
              <a:buChar char="Ø"/>
            </a:pPr>
            <a:endParaRPr lang="en-US" sz="1800" dirty="0" smtClean="0"/>
          </a:p>
          <a:p>
            <a:pPr>
              <a:buFont typeface="Wingdings" pitchFamily="2" charset="2"/>
              <a:buChar char="Ø"/>
            </a:pPr>
            <a:endParaRPr lang="en-US" sz="1800" dirty="0" smtClean="0"/>
          </a:p>
          <a:p>
            <a:pPr>
              <a:buFont typeface="Wingdings" pitchFamily="2" charset="2"/>
              <a:buChar char="Ø"/>
            </a:pPr>
            <a:endParaRPr lang="en-US" sz="1800" dirty="0" smtClean="0"/>
          </a:p>
          <a:p>
            <a:pPr>
              <a:buFont typeface="Wingdings" pitchFamily="2" charset="2"/>
              <a:buChar char="Ø"/>
            </a:pPr>
            <a:endParaRPr lang="en-US" sz="1800" dirty="0"/>
          </a:p>
        </p:txBody>
      </p:sp>
    </p:spTree>
    <p:extLst>
      <p:ext uri="{BB962C8B-B14F-4D97-AF65-F5344CB8AC3E}">
        <p14:creationId xmlns:p14="http://schemas.microsoft.com/office/powerpoint/2010/main" val="115581116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Problem with Bethlehem</a:t>
            </a:r>
            <a:endParaRPr lang="en-US" dirty="0"/>
          </a:p>
        </p:txBody>
      </p:sp>
      <p:sp>
        <p:nvSpPr>
          <p:cNvPr id="2" name="Content Placeholder 1"/>
          <p:cNvSpPr>
            <a:spLocks noGrp="1"/>
          </p:cNvSpPr>
          <p:nvPr>
            <p:ph sz="quarter" idx="13"/>
          </p:nvPr>
        </p:nvSpPr>
        <p:spPr/>
        <p:txBody>
          <a:bodyPr>
            <a:normAutofit/>
          </a:bodyPr>
          <a:lstStyle/>
          <a:p>
            <a:r>
              <a:rPr lang="en-US" sz="3200" dirty="0" smtClean="0"/>
              <a:t>We think of Jesus only in terms of Bethlehem</a:t>
            </a:r>
          </a:p>
          <a:p>
            <a:r>
              <a:rPr lang="en-US" sz="3200" dirty="0" smtClean="0"/>
              <a:t>We sentimentalize Jesus, keeping him in a cradle.</a:t>
            </a:r>
          </a:p>
          <a:p>
            <a:r>
              <a:rPr lang="en-US" sz="3200" dirty="0" smtClean="0"/>
              <a:t>We love baby stories, because that allows us to be in control.</a:t>
            </a:r>
          </a:p>
          <a:p>
            <a:r>
              <a:rPr lang="en-US" sz="3200" dirty="0" smtClean="0"/>
              <a:t>Only a small snippet of Jesus’ life. Never mentioned elsewhere in the New Testament</a:t>
            </a:r>
            <a:endParaRPr lang="en-US" sz="3200" dirty="0"/>
          </a:p>
        </p:txBody>
      </p:sp>
    </p:spTree>
    <p:extLst>
      <p:ext uri="{BB962C8B-B14F-4D97-AF65-F5344CB8AC3E}">
        <p14:creationId xmlns:p14="http://schemas.microsoft.com/office/powerpoint/2010/main" val="398796942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We need to move to Nazareth</a:t>
            </a:r>
            <a:endParaRPr lang="en-US" dirty="0"/>
          </a:p>
        </p:txBody>
      </p:sp>
      <p:sp>
        <p:nvSpPr>
          <p:cNvPr id="3" name="Content Placeholder 2"/>
          <p:cNvSpPr>
            <a:spLocks noGrp="1"/>
          </p:cNvSpPr>
          <p:nvPr>
            <p:ph sz="quarter" idx="13"/>
          </p:nvPr>
        </p:nvSpPr>
        <p:spPr/>
        <p:txBody>
          <a:bodyPr>
            <a:normAutofit lnSpcReduction="10000"/>
          </a:bodyPr>
          <a:lstStyle/>
          <a:p>
            <a:pPr marL="0" indent="0">
              <a:buNone/>
            </a:pPr>
            <a:r>
              <a:rPr lang="en-US" sz="2400" dirty="0" smtClean="0"/>
              <a:t>Don’t linger in Bethlehem</a:t>
            </a:r>
          </a:p>
          <a:p>
            <a:pPr marL="0" indent="0">
              <a:buNone/>
            </a:pPr>
            <a:r>
              <a:rPr lang="en-US" sz="2400" dirty="0" smtClean="0"/>
              <a:t>Nazareth is uncomfortable!  </a:t>
            </a:r>
          </a:p>
          <a:p>
            <a:pPr marL="0" indent="0">
              <a:buNone/>
            </a:pPr>
            <a:endParaRPr lang="en-US" sz="2400" dirty="0"/>
          </a:p>
          <a:p>
            <a:pPr>
              <a:buFont typeface="Wingdings" pitchFamily="2" charset="2"/>
              <a:buChar char="v"/>
            </a:pPr>
            <a:r>
              <a:rPr lang="en-US" sz="2400" dirty="0"/>
              <a:t>Different accent, different culture,  </a:t>
            </a:r>
          </a:p>
          <a:p>
            <a:pPr>
              <a:buFont typeface="Wingdings" pitchFamily="2" charset="2"/>
              <a:buChar char="v"/>
            </a:pPr>
            <a:r>
              <a:rPr lang="en-US" sz="2400" dirty="0"/>
              <a:t>A working man’s city.   A blue collar town</a:t>
            </a:r>
          </a:p>
          <a:p>
            <a:pPr>
              <a:buFont typeface="Wingdings" pitchFamily="2" charset="2"/>
              <a:buChar char="v"/>
            </a:pPr>
            <a:r>
              <a:rPr lang="en-US" sz="2400" dirty="0"/>
              <a:t>Where </a:t>
            </a:r>
            <a:r>
              <a:rPr lang="en-US" sz="2400" dirty="0" smtClean="0"/>
              <a:t>Jesus’ </a:t>
            </a:r>
            <a:r>
              <a:rPr lang="en-US" sz="2400" dirty="0"/>
              <a:t>mission was rejected</a:t>
            </a:r>
          </a:p>
          <a:p>
            <a:pPr>
              <a:buFont typeface="Wingdings" pitchFamily="2" charset="2"/>
              <a:buChar char="v"/>
            </a:pPr>
            <a:r>
              <a:rPr lang="en-US" sz="2400" dirty="0"/>
              <a:t>Where the Nazarenes threatened to throw him off a cliff</a:t>
            </a:r>
          </a:p>
          <a:p>
            <a:pPr>
              <a:buFont typeface="Wingdings" pitchFamily="2" charset="2"/>
              <a:buChar char="v"/>
            </a:pPr>
            <a:r>
              <a:rPr lang="en-US" sz="2400" dirty="0"/>
              <a:t>Where a prophet is without honor in his own country</a:t>
            </a:r>
          </a:p>
          <a:p>
            <a:pPr marL="0" indent="0">
              <a:buNone/>
            </a:pPr>
            <a:endParaRPr lang="en-US" dirty="0"/>
          </a:p>
        </p:txBody>
      </p:sp>
    </p:spTree>
    <p:extLst>
      <p:ext uri="{BB962C8B-B14F-4D97-AF65-F5344CB8AC3E}">
        <p14:creationId xmlns:p14="http://schemas.microsoft.com/office/powerpoint/2010/main" val="418383445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Nazareth</a:t>
            </a:r>
            <a:endParaRPr lang="en-US" dirty="0"/>
          </a:p>
        </p:txBody>
      </p:sp>
      <p:sp>
        <p:nvSpPr>
          <p:cNvPr id="2" name="Content Placeholder 1"/>
          <p:cNvSpPr>
            <a:spLocks noGrp="1"/>
          </p:cNvSpPr>
          <p:nvPr>
            <p:ph sz="quarter" idx="13"/>
          </p:nvPr>
        </p:nvSpPr>
        <p:spPr/>
        <p:txBody>
          <a:bodyPr>
            <a:normAutofit/>
          </a:bodyPr>
          <a:lstStyle/>
          <a:p>
            <a:pPr>
              <a:buFont typeface="Wingdings" pitchFamily="2" charset="2"/>
              <a:buChar char="v"/>
            </a:pPr>
            <a:r>
              <a:rPr lang="en-US" sz="2200" dirty="0" smtClean="0"/>
              <a:t>Much larger town, maybe 2,000 people</a:t>
            </a:r>
          </a:p>
          <a:p>
            <a:pPr>
              <a:buFont typeface="Wingdings" pitchFamily="2" charset="2"/>
              <a:buChar char="v"/>
            </a:pPr>
            <a:r>
              <a:rPr lang="en-US" sz="2200" dirty="0" smtClean="0"/>
              <a:t>Located in Northern Galilee, a world apart from Jerusalem </a:t>
            </a:r>
          </a:p>
          <a:p>
            <a:pPr>
              <a:buFont typeface="Wingdings" pitchFamily="2" charset="2"/>
              <a:buChar char="v"/>
            </a:pPr>
            <a:r>
              <a:rPr lang="en-US" sz="2200" dirty="0" smtClean="0"/>
              <a:t>Jesus lived there 30 years, his childhood, his teenage years, his adulthood, “coming of age”</a:t>
            </a:r>
          </a:p>
          <a:p>
            <a:pPr>
              <a:buFont typeface="Wingdings" pitchFamily="2" charset="2"/>
              <a:buChar char="v"/>
            </a:pPr>
            <a:r>
              <a:rPr lang="en-US" sz="2200" dirty="0" smtClean="0"/>
              <a:t>Where Jesus suffered the pain of loss of his father, and assumed the responsibilities of family</a:t>
            </a:r>
          </a:p>
          <a:p>
            <a:pPr>
              <a:buFont typeface="Wingdings" pitchFamily="2" charset="2"/>
              <a:buChar char="v"/>
            </a:pPr>
            <a:r>
              <a:rPr lang="en-US" sz="2200" dirty="0" smtClean="0"/>
              <a:t>Where he learned his formal profession of engineer (carpentry)</a:t>
            </a:r>
          </a:p>
          <a:p>
            <a:pPr>
              <a:buFont typeface="Wingdings" pitchFamily="2" charset="2"/>
              <a:buChar char="v"/>
            </a:pPr>
            <a:r>
              <a:rPr lang="en-US" sz="2200" dirty="0" smtClean="0"/>
              <a:t>Where he learned his identity of “Son of God”</a:t>
            </a:r>
          </a:p>
          <a:p>
            <a:pPr>
              <a:buFont typeface="Wingdings" pitchFamily="2" charset="2"/>
              <a:buChar char="v"/>
            </a:pPr>
            <a:r>
              <a:rPr lang="en-US" sz="2200" dirty="0" smtClean="0"/>
              <a:t>Where he learned about his mission</a:t>
            </a:r>
          </a:p>
          <a:p>
            <a:pPr marL="109728" indent="0">
              <a:buNone/>
            </a:pPr>
            <a:endParaRPr lang="en-US" dirty="0" smtClean="0"/>
          </a:p>
          <a:p>
            <a:pPr>
              <a:buFont typeface="Wingdings" pitchFamily="2" charset="2"/>
              <a:buChar char="v"/>
            </a:pPr>
            <a:endParaRPr lang="en-US" dirty="0" smtClean="0"/>
          </a:p>
        </p:txBody>
      </p:sp>
    </p:spTree>
    <p:extLst>
      <p:ext uri="{BB962C8B-B14F-4D97-AF65-F5344CB8AC3E}">
        <p14:creationId xmlns:p14="http://schemas.microsoft.com/office/powerpoint/2010/main" val="319705692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304800"/>
            <a:ext cx="7924800" cy="731838"/>
          </a:xfrm>
        </p:spPr>
        <p:txBody>
          <a:bodyPr/>
          <a:lstStyle/>
          <a:p>
            <a:r>
              <a:rPr lang="en-US" dirty="0" smtClean="0"/>
              <a:t>Jesus of Nazareth</a:t>
            </a:r>
            <a:endParaRPr lang="en-US" dirty="0"/>
          </a:p>
        </p:txBody>
      </p:sp>
      <p:sp>
        <p:nvSpPr>
          <p:cNvPr id="2" name="Content Placeholder 1"/>
          <p:cNvSpPr>
            <a:spLocks noGrp="1"/>
          </p:cNvSpPr>
          <p:nvPr>
            <p:ph sz="quarter" idx="13"/>
          </p:nvPr>
        </p:nvSpPr>
        <p:spPr>
          <a:xfrm>
            <a:off x="609600" y="1219200"/>
            <a:ext cx="7924800" cy="4114800"/>
          </a:xfrm>
        </p:spPr>
        <p:txBody>
          <a:bodyPr>
            <a:noAutofit/>
          </a:bodyPr>
          <a:lstStyle/>
          <a:p>
            <a:r>
              <a:rPr lang="en-US" sz="2400" dirty="0" smtClean="0"/>
              <a:t>Carpenter?   “</a:t>
            </a:r>
            <a:r>
              <a:rPr lang="en-US" sz="2400" dirty="0" err="1" smtClean="0"/>
              <a:t>Tecton</a:t>
            </a:r>
            <a:r>
              <a:rPr lang="en-US" sz="2400" dirty="0" smtClean="0"/>
              <a:t>”, i.e. contractor, builder, handyman, </a:t>
            </a:r>
            <a:r>
              <a:rPr lang="en-US" sz="2400" dirty="0" err="1" smtClean="0"/>
              <a:t>Mr</a:t>
            </a:r>
            <a:r>
              <a:rPr lang="en-US" sz="2400" dirty="0" smtClean="0"/>
              <a:t> Fixer-Upper, an engineer</a:t>
            </a:r>
          </a:p>
          <a:p>
            <a:r>
              <a:rPr lang="en-US" sz="2400" dirty="0" smtClean="0"/>
              <a:t>Designed buildings, bridges, houses</a:t>
            </a:r>
          </a:p>
          <a:p>
            <a:r>
              <a:rPr lang="en-US" sz="2400" dirty="0" smtClean="0"/>
              <a:t>Used cements, stone, bricks and woods</a:t>
            </a:r>
          </a:p>
          <a:p>
            <a:r>
              <a:rPr lang="en-US" sz="2400" dirty="0" smtClean="0"/>
              <a:t>Instruments such as:  handsaw, hammer, square, tape measure, chalk line, chisel, flat driver, </a:t>
            </a:r>
            <a:r>
              <a:rPr lang="en-US" sz="2400" dirty="0" err="1" smtClean="0"/>
              <a:t>philips</a:t>
            </a:r>
            <a:r>
              <a:rPr lang="en-US" sz="2400" dirty="0" smtClean="0"/>
              <a:t> screwdriver, tin snip, bar level, prying bar, putty knife, plumb line, outlet tester.</a:t>
            </a:r>
          </a:p>
          <a:p>
            <a:r>
              <a:rPr lang="en-US" sz="2400" dirty="0" smtClean="0"/>
              <a:t>Repairs, fixes up those things broken:  I am come that you might have life and have it more abundantly.   He renews all things!</a:t>
            </a:r>
          </a:p>
          <a:p>
            <a:r>
              <a:rPr lang="en-US" sz="2400" dirty="0" smtClean="0"/>
              <a:t>Creates new things: new song, new covenant, new heavens and new earth</a:t>
            </a:r>
            <a:endParaRPr lang="en-US" sz="2400" dirty="0"/>
          </a:p>
        </p:txBody>
      </p:sp>
    </p:spTree>
    <p:extLst>
      <p:ext uri="{BB962C8B-B14F-4D97-AF65-F5344CB8AC3E}">
        <p14:creationId xmlns:p14="http://schemas.microsoft.com/office/powerpoint/2010/main" val="299952821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304800"/>
            <a:ext cx="7924800" cy="731838"/>
          </a:xfrm>
        </p:spPr>
        <p:txBody>
          <a:bodyPr/>
          <a:lstStyle/>
          <a:p>
            <a:r>
              <a:rPr lang="en-US" dirty="0" smtClean="0"/>
              <a:t>Jesus, the Nazarene</a:t>
            </a:r>
            <a:endParaRPr lang="en-US" dirty="0"/>
          </a:p>
        </p:txBody>
      </p:sp>
      <p:sp>
        <p:nvSpPr>
          <p:cNvPr id="2" name="Content Placeholder 1"/>
          <p:cNvSpPr>
            <a:spLocks noGrp="1"/>
          </p:cNvSpPr>
          <p:nvPr>
            <p:ph sz="quarter" idx="13"/>
          </p:nvPr>
        </p:nvSpPr>
        <p:spPr>
          <a:xfrm>
            <a:off x="152400" y="1143000"/>
            <a:ext cx="8763000" cy="4114800"/>
          </a:xfrm>
        </p:spPr>
        <p:txBody>
          <a:bodyPr>
            <a:noAutofit/>
          </a:bodyPr>
          <a:lstStyle/>
          <a:p>
            <a:r>
              <a:rPr lang="en-US" sz="2800" dirty="0" smtClean="0"/>
              <a:t>We need to move from Bethlehem into Nazareth</a:t>
            </a:r>
          </a:p>
          <a:p>
            <a:r>
              <a:rPr lang="en-US" sz="2800" dirty="0" smtClean="0"/>
              <a:t>Naming of the Church of the Nazarene</a:t>
            </a:r>
          </a:p>
          <a:p>
            <a:r>
              <a:rPr lang="en-US" sz="2800" dirty="0" smtClean="0"/>
              <a:t>Not the Nazarene Church, but Church of the “Nazarene”</a:t>
            </a:r>
          </a:p>
          <a:p>
            <a:r>
              <a:rPr lang="en-US" sz="2800" dirty="0" err="1" smtClean="0"/>
              <a:t>Dr</a:t>
            </a:r>
            <a:r>
              <a:rPr lang="en-US" sz="2800" dirty="0" smtClean="0"/>
              <a:t> J. P </a:t>
            </a:r>
            <a:r>
              <a:rPr lang="en-US" sz="2800" dirty="0" err="1" smtClean="0"/>
              <a:t>Widney</a:t>
            </a:r>
            <a:r>
              <a:rPr lang="en-US" sz="2800" dirty="0"/>
              <a:t> </a:t>
            </a:r>
            <a:r>
              <a:rPr lang="en-US" sz="2800" dirty="0" smtClean="0"/>
              <a:t> “calling to live among the poor, the blue collar workers, the disparaged, those looked down upon”</a:t>
            </a:r>
          </a:p>
          <a:p>
            <a:r>
              <a:rPr lang="en-US" sz="2800" dirty="0" err="1" smtClean="0"/>
              <a:t>Dr</a:t>
            </a:r>
            <a:r>
              <a:rPr lang="en-US" sz="2800" dirty="0" smtClean="0"/>
              <a:t> </a:t>
            </a:r>
            <a:r>
              <a:rPr lang="en-US" sz="2800" dirty="0" err="1" smtClean="0"/>
              <a:t>Bresee</a:t>
            </a:r>
            <a:r>
              <a:rPr lang="en-US" sz="2800" dirty="0" smtClean="0"/>
              <a:t>:  “We can live without the rich, but we can’t live without the poor”</a:t>
            </a:r>
          </a:p>
          <a:p>
            <a:r>
              <a:rPr lang="en-US" sz="2800" dirty="0" smtClean="0"/>
              <a:t>Our calling is to minister among those that the world looks down  “Church of the Undignified” (Seattle, WA).  The “unworthy”</a:t>
            </a:r>
          </a:p>
          <a:p>
            <a:endParaRPr lang="en-US" sz="1800" dirty="0" smtClean="0"/>
          </a:p>
          <a:p>
            <a:endParaRPr lang="en-US" sz="1800" dirty="0"/>
          </a:p>
        </p:txBody>
      </p:sp>
    </p:spTree>
    <p:extLst>
      <p:ext uri="{BB962C8B-B14F-4D97-AF65-F5344CB8AC3E}">
        <p14:creationId xmlns:p14="http://schemas.microsoft.com/office/powerpoint/2010/main" val="38218265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smtClean="0">
                <a:solidFill>
                  <a:schemeClr val="bg1"/>
                </a:solidFill>
              </a:rPr>
              <a:t>OPEN THE EYES OF MY HEART</a:t>
            </a:r>
            <a:endParaRPr lang="en-US" dirty="0">
              <a:solidFill>
                <a:schemeClr val="bg1"/>
              </a:solidFill>
            </a:endParaRPr>
          </a:p>
        </p:txBody>
      </p:sp>
      <p:sp>
        <p:nvSpPr>
          <p:cNvPr id="3" name="Content Placeholder 2"/>
          <p:cNvSpPr>
            <a:spLocks noGrp="1"/>
          </p:cNvSpPr>
          <p:nvPr>
            <p:ph idx="1"/>
          </p:nvPr>
        </p:nvSpPr>
        <p:spPr/>
        <p:txBody>
          <a:bodyPr>
            <a:normAutofit/>
          </a:bodyPr>
          <a:lstStyle/>
          <a:p>
            <a:pPr>
              <a:buNone/>
            </a:pPr>
            <a:r>
              <a:rPr lang="en-US" sz="4400" dirty="0">
                <a:solidFill>
                  <a:schemeClr val="bg1"/>
                </a:solidFill>
              </a:rPr>
              <a:t>Holy, holy, holy</a:t>
            </a:r>
            <a:r>
              <a:rPr lang="en-US" sz="4400" dirty="0" smtClean="0">
                <a:solidFill>
                  <a:schemeClr val="bg1"/>
                </a:solidFill>
              </a:rPr>
              <a:t/>
            </a:r>
            <a:br>
              <a:rPr lang="en-US" sz="4400" dirty="0" smtClean="0">
                <a:solidFill>
                  <a:schemeClr val="bg1"/>
                </a:solidFill>
              </a:rPr>
            </a:br>
            <a:r>
              <a:rPr lang="en-US" sz="4400" dirty="0">
                <a:solidFill>
                  <a:schemeClr val="bg1"/>
                </a:solidFill>
              </a:rPr>
              <a:t>We cry holy, holy, holy</a:t>
            </a:r>
            <a:r>
              <a:rPr lang="en-US" sz="4400" dirty="0" smtClean="0">
                <a:solidFill>
                  <a:schemeClr val="bg1"/>
                </a:solidFill>
              </a:rPr>
              <a:t/>
            </a:r>
            <a:br>
              <a:rPr lang="en-US" sz="4400" dirty="0" smtClean="0">
                <a:solidFill>
                  <a:schemeClr val="bg1"/>
                </a:solidFill>
              </a:rPr>
            </a:br>
            <a:r>
              <a:rPr lang="en-US" sz="4400" dirty="0">
                <a:solidFill>
                  <a:schemeClr val="bg1"/>
                </a:solidFill>
              </a:rPr>
              <a:t>You are holy, holy, holy</a:t>
            </a:r>
            <a:r>
              <a:rPr lang="en-US" sz="4400" dirty="0" smtClean="0">
                <a:solidFill>
                  <a:schemeClr val="bg1"/>
                </a:solidFill>
              </a:rPr>
              <a:t/>
            </a:r>
            <a:br>
              <a:rPr lang="en-US" sz="4400" dirty="0" smtClean="0">
                <a:solidFill>
                  <a:schemeClr val="bg1"/>
                </a:solidFill>
              </a:rPr>
            </a:br>
            <a:r>
              <a:rPr lang="en-US" sz="4400" dirty="0">
                <a:solidFill>
                  <a:schemeClr val="bg1"/>
                </a:solidFill>
              </a:rPr>
              <a:t>I want to see you</a:t>
            </a:r>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Jesus is doing  his engineering work on us:  Reshaping us</a:t>
            </a:r>
            <a:endParaRPr lang="en-US" dirty="0"/>
          </a:p>
        </p:txBody>
      </p:sp>
      <p:sp>
        <p:nvSpPr>
          <p:cNvPr id="2" name="Content Placeholder 1"/>
          <p:cNvSpPr>
            <a:spLocks noGrp="1"/>
          </p:cNvSpPr>
          <p:nvPr>
            <p:ph sz="quarter" idx="13"/>
          </p:nvPr>
        </p:nvSpPr>
        <p:spPr/>
        <p:txBody>
          <a:bodyPr>
            <a:normAutofit/>
          </a:bodyPr>
          <a:lstStyle/>
          <a:p>
            <a:r>
              <a:rPr lang="en-US" sz="2000" dirty="0" smtClean="0"/>
              <a:t>Gives us a new conversion from sin </a:t>
            </a:r>
          </a:p>
          <a:p>
            <a:r>
              <a:rPr lang="en-US" sz="2000" dirty="0" smtClean="0"/>
              <a:t>Gives us a new Christ-life</a:t>
            </a:r>
          </a:p>
          <a:p>
            <a:r>
              <a:rPr lang="en-US" sz="2000" dirty="0" smtClean="0"/>
              <a:t>Gives us a new communion with God</a:t>
            </a:r>
          </a:p>
          <a:p>
            <a:r>
              <a:rPr lang="en-US" sz="2000" dirty="0" smtClean="0"/>
              <a:t>Gives us a new character molded after Him</a:t>
            </a:r>
          </a:p>
          <a:p>
            <a:r>
              <a:rPr lang="en-US" sz="2000" dirty="0" smtClean="0"/>
              <a:t>Gives us a new community and accountability</a:t>
            </a:r>
          </a:p>
          <a:p>
            <a:r>
              <a:rPr lang="en-US" sz="2000" dirty="0" smtClean="0"/>
              <a:t>Gives us a new calling in life</a:t>
            </a:r>
          </a:p>
          <a:p>
            <a:r>
              <a:rPr lang="en-US" sz="2000" dirty="0" smtClean="0"/>
              <a:t>Gives us a new contentment despite the troubles of life</a:t>
            </a:r>
          </a:p>
          <a:p>
            <a:r>
              <a:rPr lang="en-US" sz="2000" dirty="0" smtClean="0"/>
              <a:t>Gives us a new confidence in the future</a:t>
            </a:r>
          </a:p>
          <a:p>
            <a:r>
              <a:rPr lang="en-US" sz="2000" dirty="0" smtClean="0"/>
              <a:t>Gives us a new covenant of eternal life </a:t>
            </a:r>
            <a:endParaRPr lang="en-US" sz="2000" dirty="0"/>
          </a:p>
        </p:txBody>
      </p:sp>
    </p:spTree>
    <p:extLst>
      <p:ext uri="{BB962C8B-B14F-4D97-AF65-F5344CB8AC3E}">
        <p14:creationId xmlns:p14="http://schemas.microsoft.com/office/powerpoint/2010/main" val="19808887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Fashioned and shaped by the </a:t>
            </a:r>
            <a:r>
              <a:rPr lang="en-US" dirty="0" err="1" smtClean="0"/>
              <a:t>TekTon</a:t>
            </a:r>
            <a:r>
              <a:rPr lang="en-US" dirty="0" smtClean="0"/>
              <a:t> of Nazareth</a:t>
            </a:r>
            <a:endParaRPr lang="en-US" dirty="0"/>
          </a:p>
        </p:txBody>
      </p:sp>
      <p:sp>
        <p:nvSpPr>
          <p:cNvPr id="2" name="Content Placeholder 1"/>
          <p:cNvSpPr>
            <a:spLocks noGrp="1"/>
          </p:cNvSpPr>
          <p:nvPr>
            <p:ph sz="quarter" idx="13"/>
          </p:nvPr>
        </p:nvSpPr>
        <p:spPr/>
        <p:txBody>
          <a:bodyPr/>
          <a:lstStyle/>
          <a:p>
            <a:r>
              <a:rPr lang="en-US" sz="2400" dirty="0" smtClean="0"/>
              <a:t>We are called to be “instruments for special purposes”---gold, silver, wood, clay.  </a:t>
            </a:r>
          </a:p>
          <a:p>
            <a:r>
              <a:rPr lang="en-US" sz="2400" dirty="0" smtClean="0"/>
              <a:t>Not just the outside appearances, but in us.</a:t>
            </a:r>
          </a:p>
          <a:p>
            <a:r>
              <a:rPr lang="en-US" sz="2400" dirty="0" smtClean="0"/>
              <a:t>Not just good works, but holy living</a:t>
            </a:r>
          </a:p>
          <a:p>
            <a:r>
              <a:rPr lang="en-US" sz="2400" dirty="0" smtClean="0"/>
              <a:t>It is a process.  He is constantly fashioning us, shaping us</a:t>
            </a:r>
          </a:p>
          <a:p>
            <a:r>
              <a:rPr lang="en-US" sz="2400" dirty="0" smtClean="0"/>
              <a:t>The process is not necessarily comfortable, hammering, cutting</a:t>
            </a:r>
          </a:p>
          <a:p>
            <a:r>
              <a:rPr lang="en-US" sz="2400" dirty="0" smtClean="0"/>
              <a:t>We are unique vessels, each person with a special mission</a:t>
            </a:r>
          </a:p>
          <a:p>
            <a:r>
              <a:rPr lang="en-US" sz="2400" dirty="0" smtClean="0"/>
              <a:t>He is the Master “</a:t>
            </a:r>
            <a:r>
              <a:rPr lang="en-US" sz="2400" dirty="0" err="1" smtClean="0"/>
              <a:t>Tekton</a:t>
            </a:r>
            <a:r>
              <a:rPr lang="en-US" sz="2400" dirty="0" smtClean="0"/>
              <a:t>”. We must allow him to work on us</a:t>
            </a:r>
          </a:p>
          <a:p>
            <a:endParaRPr lang="en-US" dirty="0"/>
          </a:p>
        </p:txBody>
      </p:sp>
    </p:spTree>
    <p:extLst>
      <p:ext uri="{BB962C8B-B14F-4D97-AF65-F5344CB8AC3E}">
        <p14:creationId xmlns:p14="http://schemas.microsoft.com/office/powerpoint/2010/main" val="185254475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Nazareth  in  Action:  A story from the Ukraine</a:t>
            </a:r>
            <a:endParaRPr lang="en-US" dirty="0"/>
          </a:p>
        </p:txBody>
      </p:sp>
      <p:sp>
        <p:nvSpPr>
          <p:cNvPr id="2" name="Content Placeholder 1"/>
          <p:cNvSpPr>
            <a:spLocks noGrp="1"/>
          </p:cNvSpPr>
          <p:nvPr>
            <p:ph sz="quarter" idx="13"/>
          </p:nvPr>
        </p:nvSpPr>
        <p:spPr/>
        <p:txBody>
          <a:bodyPr/>
          <a:lstStyle/>
          <a:p>
            <a:pPr marL="109728" indent="0">
              <a:buNone/>
            </a:pPr>
            <a:r>
              <a:rPr lang="en-US" sz="3200" dirty="0" smtClean="0"/>
              <a:t>A “Nazareth” story of Jan: </a:t>
            </a:r>
          </a:p>
          <a:p>
            <a:r>
              <a:rPr lang="en-US" sz="3200" dirty="0" smtClean="0"/>
              <a:t>Pregnant out of wedlock</a:t>
            </a:r>
          </a:p>
          <a:p>
            <a:r>
              <a:rPr lang="en-US" sz="3200" dirty="0" smtClean="0"/>
              <a:t>Despairing in marriage</a:t>
            </a:r>
          </a:p>
          <a:p>
            <a:r>
              <a:rPr lang="en-US" sz="3200" dirty="0" smtClean="0"/>
              <a:t>Husband, abuser, alcoholic</a:t>
            </a:r>
          </a:p>
          <a:p>
            <a:r>
              <a:rPr lang="en-US" sz="3200" dirty="0" smtClean="0"/>
              <a:t>Redemption and Change</a:t>
            </a:r>
          </a:p>
          <a:p>
            <a:endParaRPr lang="en-US" dirty="0" smtClean="0"/>
          </a:p>
          <a:p>
            <a:endParaRPr lang="en-US" dirty="0"/>
          </a:p>
        </p:txBody>
      </p:sp>
    </p:spTree>
    <p:extLst>
      <p:ext uri="{BB962C8B-B14F-4D97-AF65-F5344CB8AC3E}">
        <p14:creationId xmlns:p14="http://schemas.microsoft.com/office/powerpoint/2010/main" val="157304488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Conclusion</a:t>
            </a:r>
            <a:endParaRPr lang="en-US" dirty="0"/>
          </a:p>
        </p:txBody>
      </p:sp>
      <p:sp>
        <p:nvSpPr>
          <p:cNvPr id="2" name="Content Placeholder 1"/>
          <p:cNvSpPr>
            <a:spLocks noGrp="1"/>
          </p:cNvSpPr>
          <p:nvPr>
            <p:ph sz="quarter" idx="13"/>
          </p:nvPr>
        </p:nvSpPr>
        <p:spPr/>
        <p:txBody>
          <a:bodyPr>
            <a:noAutofit/>
          </a:bodyPr>
          <a:lstStyle/>
          <a:p>
            <a:r>
              <a:rPr lang="en-US" sz="2400" dirty="0" smtClean="0"/>
              <a:t>Have you moved from Bethlehem to Nazareth yet?</a:t>
            </a:r>
          </a:p>
          <a:p>
            <a:endParaRPr lang="en-US" sz="2400" dirty="0" smtClean="0"/>
          </a:p>
          <a:p>
            <a:r>
              <a:rPr lang="en-US" sz="2400" dirty="0" smtClean="0"/>
              <a:t>Can you allow Jesus to “grow up” in your life?  Not somebody to coo and coddle over, to get warm “</a:t>
            </a:r>
            <a:r>
              <a:rPr lang="en-US" sz="2400" dirty="0" err="1" smtClean="0"/>
              <a:t>fuzzies</a:t>
            </a:r>
            <a:r>
              <a:rPr lang="en-US" sz="2400" dirty="0" smtClean="0"/>
              <a:t>”, to control and manipulate, to feel sentimental over.</a:t>
            </a:r>
          </a:p>
          <a:p>
            <a:pPr marL="0" indent="0">
              <a:buNone/>
            </a:pPr>
            <a:r>
              <a:rPr lang="en-US" sz="2400" dirty="0" smtClean="0"/>
              <a:t>  </a:t>
            </a:r>
          </a:p>
          <a:p>
            <a:r>
              <a:rPr lang="en-US" sz="2400" dirty="0" smtClean="0"/>
              <a:t>Are you letting Jesus control you, fashion you, remake you?</a:t>
            </a:r>
          </a:p>
          <a:p>
            <a:endParaRPr lang="en-US" sz="2400" dirty="0" smtClean="0"/>
          </a:p>
          <a:p>
            <a:r>
              <a:rPr lang="en-US" sz="2400" dirty="0" smtClean="0"/>
              <a:t>Do you have a calling to the </a:t>
            </a:r>
            <a:r>
              <a:rPr lang="en-US" sz="2400" dirty="0" err="1" smtClean="0"/>
              <a:t>Nazareths</a:t>
            </a:r>
            <a:r>
              <a:rPr lang="en-US" sz="2400" dirty="0" smtClean="0"/>
              <a:t> of life?  To the “unworthy”, the undignified?  </a:t>
            </a:r>
            <a:endParaRPr lang="en-US" sz="2400" dirty="0"/>
          </a:p>
        </p:txBody>
      </p:sp>
    </p:spTree>
    <p:extLst>
      <p:ext uri="{BB962C8B-B14F-4D97-AF65-F5344CB8AC3E}">
        <p14:creationId xmlns:p14="http://schemas.microsoft.com/office/powerpoint/2010/main" val="350314485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924800" cy="838200"/>
          </a:xfrm>
        </p:spPr>
        <p:txBody>
          <a:bodyPr/>
          <a:lstStyle/>
          <a:p>
            <a:r>
              <a:rPr lang="en-US" dirty="0" smtClean="0"/>
              <a:t>I stand amazed in the presence</a:t>
            </a:r>
            <a:endParaRPr lang="en-US" dirty="0"/>
          </a:p>
        </p:txBody>
      </p:sp>
      <p:sp>
        <p:nvSpPr>
          <p:cNvPr id="3" name="Content Placeholder 2"/>
          <p:cNvSpPr>
            <a:spLocks noGrp="1"/>
          </p:cNvSpPr>
          <p:nvPr>
            <p:ph sz="quarter" idx="13"/>
          </p:nvPr>
        </p:nvSpPr>
        <p:spPr>
          <a:xfrm>
            <a:off x="609600" y="1447800"/>
            <a:ext cx="7924800" cy="4114800"/>
          </a:xfrm>
        </p:spPr>
        <p:txBody>
          <a:bodyPr>
            <a:noAutofit/>
          </a:bodyPr>
          <a:lstStyle/>
          <a:p>
            <a:pPr marL="0" indent="0">
              <a:buNone/>
            </a:pPr>
            <a:r>
              <a:rPr lang="en-US" sz="2400" dirty="0"/>
              <a:t>I stand amazed in the presence Of Jesus the Nazarene, </a:t>
            </a:r>
            <a:endParaRPr lang="en-US" sz="2400" dirty="0" smtClean="0"/>
          </a:p>
          <a:p>
            <a:pPr marL="0" indent="0">
              <a:buNone/>
            </a:pPr>
            <a:r>
              <a:rPr lang="en-US" sz="2400" dirty="0" smtClean="0"/>
              <a:t>And </a:t>
            </a:r>
            <a:r>
              <a:rPr lang="en-US" sz="2400" dirty="0"/>
              <a:t>wonder how He could love me, A sinner, condemned, unclean</a:t>
            </a:r>
            <a:r>
              <a:rPr lang="en-US" sz="2400" dirty="0" smtClean="0"/>
              <a:t>.</a:t>
            </a:r>
          </a:p>
          <a:p>
            <a:pPr marL="0" indent="0">
              <a:buNone/>
            </a:pPr>
            <a:r>
              <a:rPr lang="en-US" sz="2400" dirty="0" smtClean="0"/>
              <a:t>O </a:t>
            </a:r>
            <a:r>
              <a:rPr lang="en-US" sz="2400" dirty="0"/>
              <a:t>how marvelous! O how wonderful! And my song shall ever be: </a:t>
            </a:r>
            <a:endParaRPr lang="en-US" sz="2400" dirty="0" smtClean="0"/>
          </a:p>
          <a:p>
            <a:pPr marL="0" indent="0">
              <a:buNone/>
            </a:pPr>
            <a:r>
              <a:rPr lang="en-US" sz="2400" dirty="0" smtClean="0"/>
              <a:t>O </a:t>
            </a:r>
            <a:r>
              <a:rPr lang="en-US" sz="2400" dirty="0"/>
              <a:t>how marvelous! O how wonderful! Is my Savior's love for me! </a:t>
            </a:r>
            <a:endParaRPr lang="en-US" sz="2400" dirty="0" smtClean="0"/>
          </a:p>
          <a:p>
            <a:pPr marL="0" indent="0">
              <a:buNone/>
            </a:pPr>
            <a:endParaRPr lang="en-US" sz="2400" dirty="0" smtClean="0"/>
          </a:p>
          <a:p>
            <a:pPr marL="0" indent="0">
              <a:buNone/>
            </a:pPr>
            <a:r>
              <a:rPr lang="en-US" sz="2400" dirty="0" smtClean="0"/>
              <a:t>He </a:t>
            </a:r>
            <a:r>
              <a:rPr lang="en-US" sz="2400" dirty="0"/>
              <a:t>took my sins and my sorrows, He made them His very own</a:t>
            </a:r>
            <a:r>
              <a:rPr lang="en-US" sz="2400" dirty="0" smtClean="0"/>
              <a:t>;</a:t>
            </a:r>
          </a:p>
          <a:p>
            <a:pPr marL="0" indent="0">
              <a:buNone/>
            </a:pPr>
            <a:r>
              <a:rPr lang="en-US" sz="2400" dirty="0" smtClean="0"/>
              <a:t> </a:t>
            </a:r>
            <a:r>
              <a:rPr lang="en-US" sz="2400" dirty="0"/>
              <a:t>He bore the burden to Calvary, And suffered and died alone. </a:t>
            </a:r>
            <a:endParaRPr lang="en-US" sz="2400" dirty="0" smtClean="0"/>
          </a:p>
          <a:p>
            <a:pPr marL="0" indent="0">
              <a:buNone/>
            </a:pPr>
            <a:endParaRPr lang="en-US" sz="2400" dirty="0" smtClean="0"/>
          </a:p>
          <a:p>
            <a:pPr marL="0" indent="0">
              <a:buNone/>
            </a:pPr>
            <a:r>
              <a:rPr lang="en-US" sz="2400" dirty="0" smtClean="0"/>
              <a:t>When </a:t>
            </a:r>
            <a:r>
              <a:rPr lang="en-US" sz="2400" dirty="0"/>
              <a:t>with the ransomed in glory His face I at last shall see, </a:t>
            </a:r>
            <a:endParaRPr lang="en-US" sz="2400" dirty="0" smtClean="0"/>
          </a:p>
          <a:p>
            <a:pPr marL="0" indent="0">
              <a:buNone/>
            </a:pPr>
            <a:r>
              <a:rPr lang="en-US" sz="2400" dirty="0" smtClean="0"/>
              <a:t>’Twill </a:t>
            </a:r>
            <a:r>
              <a:rPr lang="en-US" sz="2400" dirty="0"/>
              <a:t>be my joy through the ages To sing of His love for me.</a:t>
            </a:r>
          </a:p>
        </p:txBody>
      </p:sp>
    </p:spTree>
    <p:extLst>
      <p:ext uri="{BB962C8B-B14F-4D97-AF65-F5344CB8AC3E}">
        <p14:creationId xmlns:p14="http://schemas.microsoft.com/office/powerpoint/2010/main" val="196091998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b="1" dirty="0" smtClean="0">
                <a:solidFill>
                  <a:schemeClr val="bg1"/>
                </a:solidFill>
              </a:rPr>
              <a:t>Response Song</a:t>
            </a:r>
            <a:endParaRPr lang="en-US" sz="6600" b="1" dirty="0">
              <a:solidFill>
                <a:schemeClr val="bg1"/>
              </a:solidFill>
            </a:endParaRPr>
          </a:p>
        </p:txBody>
      </p:sp>
      <p:sp>
        <p:nvSpPr>
          <p:cNvPr id="3" name="Subtitle 2"/>
          <p:cNvSpPr>
            <a:spLocks noGrp="1"/>
          </p:cNvSpPr>
          <p:nvPr>
            <p:ph type="subTitle" idx="1"/>
          </p:nvPr>
        </p:nvSpPr>
        <p:spPr/>
        <p:txBody>
          <a:bodyPr>
            <a:normAutofit/>
          </a:bodyPr>
          <a:lstStyle/>
          <a:p>
            <a:r>
              <a:rPr lang="en-US" sz="4800" b="1" dirty="0" smtClean="0">
                <a:solidFill>
                  <a:schemeClr val="bg1"/>
                </a:solidFill>
              </a:rPr>
              <a:t>Worship Team</a:t>
            </a:r>
            <a:endParaRPr lang="en-US" sz="4800" b="1"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a:solidFill>
                  <a:schemeClr val="bg1"/>
                </a:solidFill>
              </a:rPr>
              <a:t>HOW MARVELOUS</a:t>
            </a:r>
            <a:endParaRPr lang="en-US" b="1" dirty="0">
              <a:solidFill>
                <a:schemeClr val="bg1"/>
              </a:solidFill>
            </a:endParaRPr>
          </a:p>
        </p:txBody>
      </p:sp>
      <p:sp>
        <p:nvSpPr>
          <p:cNvPr id="3" name="Content Placeholder 2"/>
          <p:cNvSpPr>
            <a:spLocks noGrp="1"/>
          </p:cNvSpPr>
          <p:nvPr>
            <p:ph idx="1"/>
          </p:nvPr>
        </p:nvSpPr>
        <p:spPr/>
        <p:txBody>
          <a:bodyPr>
            <a:normAutofit/>
          </a:bodyPr>
          <a:lstStyle/>
          <a:p>
            <a:pPr>
              <a:buNone/>
            </a:pPr>
            <a:r>
              <a:rPr lang="en-US" sz="4400" dirty="0" smtClean="0">
                <a:solidFill>
                  <a:schemeClr val="bg1"/>
                </a:solidFill>
              </a:rPr>
              <a:t>I stand amazed in the presence </a:t>
            </a:r>
          </a:p>
          <a:p>
            <a:pPr>
              <a:buNone/>
            </a:pPr>
            <a:r>
              <a:rPr lang="en-US" sz="4400" dirty="0" smtClean="0">
                <a:solidFill>
                  <a:schemeClr val="bg1"/>
                </a:solidFill>
              </a:rPr>
              <a:t>Of Jesus the Nazarene, </a:t>
            </a:r>
          </a:p>
          <a:p>
            <a:pPr>
              <a:buNone/>
            </a:pPr>
            <a:r>
              <a:rPr lang="en-US" sz="4400" dirty="0" smtClean="0">
                <a:solidFill>
                  <a:schemeClr val="bg1"/>
                </a:solidFill>
              </a:rPr>
              <a:t>And wonder how He could love me, </a:t>
            </a:r>
          </a:p>
          <a:p>
            <a:pPr>
              <a:buNone/>
            </a:pPr>
            <a:r>
              <a:rPr lang="en-US" sz="4400" dirty="0" smtClean="0">
                <a:solidFill>
                  <a:schemeClr val="bg1"/>
                </a:solidFill>
              </a:rPr>
              <a:t>A sinner, condemned, unclean.</a:t>
            </a:r>
            <a:endParaRPr lang="en-US" sz="44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a:solidFill>
                  <a:schemeClr val="bg1"/>
                </a:solidFill>
              </a:rPr>
              <a:t>HOW MARVELOUS</a:t>
            </a:r>
            <a:endParaRPr lang="en-US" b="1" dirty="0">
              <a:solidFill>
                <a:schemeClr val="bg1"/>
              </a:solidFill>
            </a:endParaRPr>
          </a:p>
        </p:txBody>
      </p:sp>
      <p:sp>
        <p:nvSpPr>
          <p:cNvPr id="3" name="Content Placeholder 2"/>
          <p:cNvSpPr>
            <a:spLocks noGrp="1"/>
          </p:cNvSpPr>
          <p:nvPr>
            <p:ph idx="1"/>
          </p:nvPr>
        </p:nvSpPr>
        <p:spPr/>
        <p:txBody>
          <a:bodyPr>
            <a:normAutofit lnSpcReduction="10000"/>
          </a:bodyPr>
          <a:lstStyle/>
          <a:p>
            <a:pPr>
              <a:buNone/>
            </a:pPr>
            <a:r>
              <a:rPr lang="en-US" sz="4400" dirty="0" smtClean="0">
                <a:solidFill>
                  <a:schemeClr val="bg1"/>
                </a:solidFill>
              </a:rPr>
              <a:t>O how marvelous! </a:t>
            </a:r>
          </a:p>
          <a:p>
            <a:pPr>
              <a:buNone/>
            </a:pPr>
            <a:r>
              <a:rPr lang="en-US" sz="4400" dirty="0" smtClean="0">
                <a:solidFill>
                  <a:schemeClr val="bg1"/>
                </a:solidFill>
              </a:rPr>
              <a:t>O how wonderful! </a:t>
            </a:r>
          </a:p>
          <a:p>
            <a:pPr>
              <a:buNone/>
            </a:pPr>
            <a:r>
              <a:rPr lang="en-US" sz="4400" dirty="0" smtClean="0">
                <a:solidFill>
                  <a:schemeClr val="bg1"/>
                </a:solidFill>
              </a:rPr>
              <a:t>And my song shall ever be:</a:t>
            </a:r>
          </a:p>
          <a:p>
            <a:pPr>
              <a:buNone/>
            </a:pPr>
            <a:r>
              <a:rPr lang="en-US" sz="4400" dirty="0" smtClean="0">
                <a:solidFill>
                  <a:schemeClr val="bg1"/>
                </a:solidFill>
              </a:rPr>
              <a:t>O how marvelous! O how wonderful!</a:t>
            </a:r>
          </a:p>
          <a:p>
            <a:pPr>
              <a:buNone/>
            </a:pPr>
            <a:r>
              <a:rPr lang="en-US" sz="4400" dirty="0" smtClean="0">
                <a:solidFill>
                  <a:schemeClr val="bg1"/>
                </a:solidFill>
              </a:rPr>
              <a:t>Is my Savior's love for me!</a:t>
            </a:r>
            <a:endParaRPr lang="en-US" sz="44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a:solidFill>
                  <a:schemeClr val="bg1"/>
                </a:solidFill>
              </a:rPr>
              <a:t>HOW MARVELOUS</a:t>
            </a:r>
            <a:endParaRPr lang="en-US" b="1" dirty="0">
              <a:solidFill>
                <a:schemeClr val="bg1"/>
              </a:solidFill>
            </a:endParaRPr>
          </a:p>
        </p:txBody>
      </p:sp>
      <p:sp>
        <p:nvSpPr>
          <p:cNvPr id="3" name="Content Placeholder 2"/>
          <p:cNvSpPr>
            <a:spLocks noGrp="1"/>
          </p:cNvSpPr>
          <p:nvPr>
            <p:ph idx="1"/>
          </p:nvPr>
        </p:nvSpPr>
        <p:spPr/>
        <p:txBody>
          <a:bodyPr>
            <a:normAutofit/>
          </a:bodyPr>
          <a:lstStyle/>
          <a:p>
            <a:pPr>
              <a:buNone/>
            </a:pPr>
            <a:r>
              <a:rPr lang="en-US" sz="4400" dirty="0" smtClean="0">
                <a:solidFill>
                  <a:schemeClr val="bg1"/>
                </a:solidFill>
              </a:rPr>
              <a:t>He took my sins and my sorrows, </a:t>
            </a:r>
          </a:p>
          <a:p>
            <a:pPr>
              <a:buNone/>
            </a:pPr>
            <a:r>
              <a:rPr lang="en-US" sz="4400" dirty="0" smtClean="0">
                <a:solidFill>
                  <a:schemeClr val="bg1"/>
                </a:solidFill>
              </a:rPr>
              <a:t>He made them His very own; </a:t>
            </a:r>
          </a:p>
          <a:p>
            <a:pPr>
              <a:buNone/>
            </a:pPr>
            <a:r>
              <a:rPr lang="en-US" sz="4400" dirty="0" smtClean="0">
                <a:solidFill>
                  <a:schemeClr val="bg1"/>
                </a:solidFill>
              </a:rPr>
              <a:t>He bore the burden to Calvary, </a:t>
            </a:r>
          </a:p>
          <a:p>
            <a:pPr>
              <a:buNone/>
            </a:pPr>
            <a:r>
              <a:rPr lang="en-US" sz="4400" dirty="0" smtClean="0">
                <a:solidFill>
                  <a:schemeClr val="bg1"/>
                </a:solidFill>
              </a:rPr>
              <a:t>And suffered and died alone.</a:t>
            </a:r>
            <a:endParaRPr lang="en-US" sz="44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cap="all" dirty="0" smtClean="0">
                <a:solidFill>
                  <a:schemeClr val="bg1"/>
                </a:solidFill>
              </a:rPr>
              <a:t>HOW MARVELOUS</a:t>
            </a:r>
            <a:endParaRPr lang="en-US" dirty="0">
              <a:solidFill>
                <a:schemeClr val="bg1"/>
              </a:solidFill>
            </a:endParaRPr>
          </a:p>
        </p:txBody>
      </p:sp>
      <p:sp>
        <p:nvSpPr>
          <p:cNvPr id="3" name="Content Placeholder 2"/>
          <p:cNvSpPr>
            <a:spLocks noGrp="1"/>
          </p:cNvSpPr>
          <p:nvPr>
            <p:ph idx="1"/>
          </p:nvPr>
        </p:nvSpPr>
        <p:spPr/>
        <p:txBody>
          <a:bodyPr>
            <a:normAutofit/>
          </a:bodyPr>
          <a:lstStyle/>
          <a:p>
            <a:pPr>
              <a:buNone/>
            </a:pPr>
            <a:r>
              <a:rPr lang="en-US" sz="4400" dirty="0" smtClean="0">
                <a:solidFill>
                  <a:schemeClr val="bg1"/>
                </a:solidFill>
              </a:rPr>
              <a:t>When with the ransomed in glory </a:t>
            </a:r>
          </a:p>
          <a:p>
            <a:pPr>
              <a:buNone/>
            </a:pPr>
            <a:r>
              <a:rPr lang="en-US" sz="4400" dirty="0" smtClean="0">
                <a:solidFill>
                  <a:schemeClr val="bg1"/>
                </a:solidFill>
              </a:rPr>
              <a:t>His face I at last shall see, </a:t>
            </a:r>
          </a:p>
          <a:p>
            <a:pPr>
              <a:buNone/>
            </a:pPr>
            <a:r>
              <a:rPr lang="en-US" sz="4400" dirty="0" smtClean="0">
                <a:solidFill>
                  <a:schemeClr val="bg1"/>
                </a:solidFill>
              </a:rPr>
              <a:t>’Twill be my joy through the ages </a:t>
            </a:r>
          </a:p>
          <a:p>
            <a:pPr>
              <a:buNone/>
            </a:pPr>
            <a:r>
              <a:rPr lang="en-US" sz="4400" dirty="0" smtClean="0">
                <a:solidFill>
                  <a:schemeClr val="bg1"/>
                </a:solidFill>
              </a:rPr>
              <a:t>To sing of His love for me.</a:t>
            </a:r>
            <a:endParaRPr lang="en-US" sz="44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smtClean="0">
                <a:solidFill>
                  <a:schemeClr val="bg1"/>
                </a:solidFill>
              </a:rPr>
              <a:t>OPEN THE EYES OF MY HEART</a:t>
            </a:r>
            <a:endParaRPr lang="en-US" dirty="0">
              <a:solidFill>
                <a:schemeClr val="bg1"/>
              </a:solidFill>
            </a:endParaRPr>
          </a:p>
        </p:txBody>
      </p:sp>
      <p:sp>
        <p:nvSpPr>
          <p:cNvPr id="3" name="Content Placeholder 2"/>
          <p:cNvSpPr>
            <a:spLocks noGrp="1"/>
          </p:cNvSpPr>
          <p:nvPr>
            <p:ph idx="1"/>
          </p:nvPr>
        </p:nvSpPr>
        <p:spPr/>
        <p:txBody>
          <a:bodyPr>
            <a:normAutofit/>
          </a:bodyPr>
          <a:lstStyle/>
          <a:p>
            <a:pPr>
              <a:buNone/>
            </a:pPr>
            <a:r>
              <a:rPr lang="en-US" sz="4400" dirty="0">
                <a:solidFill>
                  <a:schemeClr val="bg1"/>
                </a:solidFill>
              </a:rPr>
              <a:t>Holy, holy, holy</a:t>
            </a:r>
            <a:r>
              <a:rPr lang="en-US" sz="4400" dirty="0" smtClean="0">
                <a:solidFill>
                  <a:schemeClr val="bg1"/>
                </a:solidFill>
              </a:rPr>
              <a:t/>
            </a:r>
            <a:br>
              <a:rPr lang="en-US" sz="4400" dirty="0" smtClean="0">
                <a:solidFill>
                  <a:schemeClr val="bg1"/>
                </a:solidFill>
              </a:rPr>
            </a:br>
            <a:r>
              <a:rPr lang="en-US" sz="4400" dirty="0">
                <a:solidFill>
                  <a:schemeClr val="bg1"/>
                </a:solidFill>
              </a:rPr>
              <a:t>Holy, holy, holy</a:t>
            </a:r>
            <a:r>
              <a:rPr lang="en-US" sz="4400" dirty="0" smtClean="0">
                <a:solidFill>
                  <a:schemeClr val="bg1"/>
                </a:solidFill>
              </a:rPr>
              <a:t/>
            </a:r>
            <a:br>
              <a:rPr lang="en-US" sz="4400" dirty="0" smtClean="0">
                <a:solidFill>
                  <a:schemeClr val="bg1"/>
                </a:solidFill>
              </a:rPr>
            </a:br>
            <a:r>
              <a:rPr lang="en-US" sz="4400" dirty="0">
                <a:solidFill>
                  <a:schemeClr val="bg1"/>
                </a:solidFill>
              </a:rPr>
              <a:t>You are holy, holy, holy</a:t>
            </a:r>
            <a:r>
              <a:rPr lang="en-US" sz="4400" dirty="0" smtClean="0">
                <a:solidFill>
                  <a:schemeClr val="bg1"/>
                </a:solidFill>
              </a:rPr>
              <a:t/>
            </a:r>
            <a:br>
              <a:rPr lang="en-US" sz="4400" dirty="0" smtClean="0">
                <a:solidFill>
                  <a:schemeClr val="bg1"/>
                </a:solidFill>
              </a:rPr>
            </a:br>
            <a:r>
              <a:rPr lang="en-US" sz="4400" dirty="0">
                <a:solidFill>
                  <a:schemeClr val="bg1"/>
                </a:solidFill>
              </a:rPr>
              <a:t>I want to see you</a:t>
            </a:r>
          </a:p>
        </p:txBody>
      </p:sp>
    </p:spTree>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b="1" dirty="0" smtClean="0">
                <a:solidFill>
                  <a:schemeClr val="bg1"/>
                </a:solidFill>
              </a:rPr>
              <a:t>Benediction</a:t>
            </a:r>
            <a:endParaRPr lang="en-US" sz="6600" b="1" dirty="0">
              <a:solidFill>
                <a:schemeClr val="bg1"/>
              </a:solidFill>
            </a:endParaRPr>
          </a:p>
        </p:txBody>
      </p:sp>
      <p:sp>
        <p:nvSpPr>
          <p:cNvPr id="3" name="Subtitle 2"/>
          <p:cNvSpPr>
            <a:spLocks noGrp="1"/>
          </p:cNvSpPr>
          <p:nvPr>
            <p:ph type="subTitle" idx="1"/>
          </p:nvPr>
        </p:nvSpPr>
        <p:spPr/>
        <p:txBody>
          <a:bodyPr>
            <a:normAutofit/>
          </a:bodyPr>
          <a:lstStyle/>
          <a:p>
            <a:r>
              <a:rPr lang="en-US" sz="4800" b="1" dirty="0" smtClean="0">
                <a:solidFill>
                  <a:schemeClr val="bg1"/>
                </a:solidFill>
              </a:rPr>
              <a:t>Dr. Fletcher </a:t>
            </a:r>
            <a:r>
              <a:rPr lang="en-US" sz="4800" b="1" dirty="0" err="1" smtClean="0">
                <a:solidFill>
                  <a:schemeClr val="bg1"/>
                </a:solidFill>
              </a:rPr>
              <a:t>Tink</a:t>
            </a:r>
            <a:endParaRPr lang="en-US" sz="4800" b="1"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YOU ARE MY ALL IN ALL</a:t>
            </a:r>
            <a:endParaRPr lang="en-US" b="1" dirty="0">
              <a:solidFill>
                <a:schemeClr val="bg1"/>
              </a:solidFill>
            </a:endParaRPr>
          </a:p>
        </p:txBody>
      </p:sp>
      <p:sp>
        <p:nvSpPr>
          <p:cNvPr id="3" name="Content Placeholder 2"/>
          <p:cNvSpPr>
            <a:spLocks noGrp="1"/>
          </p:cNvSpPr>
          <p:nvPr>
            <p:ph idx="1"/>
          </p:nvPr>
        </p:nvSpPr>
        <p:spPr/>
        <p:txBody>
          <a:bodyPr>
            <a:noAutofit/>
          </a:bodyPr>
          <a:lstStyle/>
          <a:p>
            <a:pPr>
              <a:buNone/>
            </a:pPr>
            <a:r>
              <a:rPr lang="en-US" sz="4400" dirty="0">
                <a:solidFill>
                  <a:schemeClr val="bg1"/>
                </a:solidFill>
              </a:rPr>
              <a:t>You are my strength when I am weak</a:t>
            </a:r>
            <a:r>
              <a:rPr lang="en-US" sz="4400" dirty="0" smtClean="0">
                <a:solidFill>
                  <a:schemeClr val="bg1"/>
                </a:solidFill>
              </a:rPr>
              <a:t/>
            </a:r>
            <a:br>
              <a:rPr lang="en-US" sz="4400" dirty="0" smtClean="0">
                <a:solidFill>
                  <a:schemeClr val="bg1"/>
                </a:solidFill>
              </a:rPr>
            </a:br>
            <a:r>
              <a:rPr lang="en-US" sz="4400" dirty="0">
                <a:solidFill>
                  <a:schemeClr val="bg1"/>
                </a:solidFill>
              </a:rPr>
              <a:t>You are the treasure that I seek</a:t>
            </a:r>
            <a:r>
              <a:rPr lang="en-US" sz="4400" dirty="0" smtClean="0">
                <a:solidFill>
                  <a:schemeClr val="bg1"/>
                </a:solidFill>
              </a:rPr>
              <a:t/>
            </a:r>
            <a:br>
              <a:rPr lang="en-US" sz="4400" dirty="0" smtClean="0">
                <a:solidFill>
                  <a:schemeClr val="bg1"/>
                </a:solidFill>
              </a:rPr>
            </a:br>
            <a:r>
              <a:rPr lang="en-US" sz="4400" dirty="0">
                <a:solidFill>
                  <a:schemeClr val="bg1"/>
                </a:solidFill>
              </a:rPr>
              <a:t>You are my all in </a:t>
            </a:r>
            <a:r>
              <a:rPr lang="en-US" sz="4400" dirty="0" smtClean="0">
                <a:solidFill>
                  <a:schemeClr val="bg1"/>
                </a:solidFill>
              </a:rPr>
              <a:t>all</a:t>
            </a:r>
            <a:endParaRPr lang="en-US" sz="44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YOU ARE MY ALL IN ALL</a:t>
            </a:r>
            <a:endParaRPr lang="en-US" dirty="0">
              <a:solidFill>
                <a:schemeClr val="bg1"/>
              </a:solidFill>
            </a:endParaRPr>
          </a:p>
        </p:txBody>
      </p:sp>
      <p:sp>
        <p:nvSpPr>
          <p:cNvPr id="3" name="Content Placeholder 2"/>
          <p:cNvSpPr>
            <a:spLocks noGrp="1"/>
          </p:cNvSpPr>
          <p:nvPr>
            <p:ph idx="1"/>
          </p:nvPr>
        </p:nvSpPr>
        <p:spPr/>
        <p:txBody>
          <a:bodyPr>
            <a:normAutofit/>
          </a:bodyPr>
          <a:lstStyle/>
          <a:p>
            <a:pPr>
              <a:buNone/>
            </a:pPr>
            <a:r>
              <a:rPr lang="en-US" sz="4400" dirty="0" smtClean="0">
                <a:solidFill>
                  <a:schemeClr val="bg1"/>
                </a:solidFill>
              </a:rPr>
              <a:t>Seeking You as a precious jewel</a:t>
            </a:r>
            <a:br>
              <a:rPr lang="en-US" sz="4400" dirty="0" smtClean="0">
                <a:solidFill>
                  <a:schemeClr val="bg1"/>
                </a:solidFill>
              </a:rPr>
            </a:br>
            <a:r>
              <a:rPr lang="en-US" sz="4400" dirty="0" smtClean="0">
                <a:solidFill>
                  <a:schemeClr val="bg1"/>
                </a:solidFill>
              </a:rPr>
              <a:t>Lord, to give up I'd be a fool</a:t>
            </a:r>
            <a:br>
              <a:rPr lang="en-US" sz="4400" dirty="0" smtClean="0">
                <a:solidFill>
                  <a:schemeClr val="bg1"/>
                </a:solidFill>
              </a:rPr>
            </a:br>
            <a:r>
              <a:rPr lang="en-US" sz="4400" dirty="0" smtClean="0">
                <a:solidFill>
                  <a:schemeClr val="bg1"/>
                </a:solidFill>
              </a:rPr>
              <a:t>You are my all in all</a:t>
            </a:r>
          </a:p>
          <a:p>
            <a:pPr>
              <a:buNone/>
            </a:pPr>
            <a:endParaRPr lang="en-US" sz="44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YOU ARE MY ALL IN ALL</a:t>
            </a:r>
            <a:endParaRPr lang="en-US" dirty="0">
              <a:solidFill>
                <a:schemeClr val="bg1"/>
              </a:solidFill>
            </a:endParaRPr>
          </a:p>
        </p:txBody>
      </p:sp>
      <p:sp>
        <p:nvSpPr>
          <p:cNvPr id="3" name="Content Placeholder 2"/>
          <p:cNvSpPr>
            <a:spLocks noGrp="1"/>
          </p:cNvSpPr>
          <p:nvPr>
            <p:ph idx="1"/>
          </p:nvPr>
        </p:nvSpPr>
        <p:spPr/>
        <p:txBody>
          <a:bodyPr>
            <a:normAutofit/>
          </a:bodyPr>
          <a:lstStyle/>
          <a:p>
            <a:pPr>
              <a:buNone/>
            </a:pPr>
            <a:r>
              <a:rPr lang="en-US" sz="4400" dirty="0">
                <a:solidFill>
                  <a:schemeClr val="bg1"/>
                </a:solidFill>
              </a:rPr>
              <a:t>Jesus, Lamb of God</a:t>
            </a:r>
            <a:r>
              <a:rPr lang="en-US" sz="4400" dirty="0" smtClean="0">
                <a:solidFill>
                  <a:schemeClr val="bg1"/>
                </a:solidFill>
              </a:rPr>
              <a:t/>
            </a:r>
            <a:br>
              <a:rPr lang="en-US" sz="4400" dirty="0" smtClean="0">
                <a:solidFill>
                  <a:schemeClr val="bg1"/>
                </a:solidFill>
              </a:rPr>
            </a:br>
            <a:r>
              <a:rPr lang="en-US" sz="4400" dirty="0">
                <a:solidFill>
                  <a:schemeClr val="bg1"/>
                </a:solidFill>
              </a:rPr>
              <a:t>Worthy is Your name</a:t>
            </a:r>
            <a:r>
              <a:rPr lang="en-US" sz="4400" dirty="0" smtClean="0">
                <a:solidFill>
                  <a:schemeClr val="bg1"/>
                </a:solidFill>
              </a:rPr>
              <a:t/>
            </a:r>
            <a:br>
              <a:rPr lang="en-US" sz="4400" dirty="0" smtClean="0">
                <a:solidFill>
                  <a:schemeClr val="bg1"/>
                </a:solidFill>
              </a:rPr>
            </a:br>
            <a:r>
              <a:rPr lang="en-US" sz="4400" dirty="0">
                <a:solidFill>
                  <a:schemeClr val="bg1"/>
                </a:solidFill>
              </a:rPr>
              <a:t>Jesus, Lamb of God</a:t>
            </a:r>
            <a:r>
              <a:rPr lang="en-US" sz="4400" dirty="0" smtClean="0">
                <a:solidFill>
                  <a:schemeClr val="bg1"/>
                </a:solidFill>
              </a:rPr>
              <a:t/>
            </a:r>
            <a:br>
              <a:rPr lang="en-US" sz="4400" dirty="0" smtClean="0">
                <a:solidFill>
                  <a:schemeClr val="bg1"/>
                </a:solidFill>
              </a:rPr>
            </a:br>
            <a:r>
              <a:rPr lang="en-US" sz="4400" dirty="0">
                <a:solidFill>
                  <a:schemeClr val="bg1"/>
                </a:solidFill>
              </a:rPr>
              <a:t>Worthy is Your name</a:t>
            </a:r>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2311</Words>
  <Application>Microsoft Office PowerPoint</Application>
  <PresentationFormat>On-screen Show (4:3)</PresentationFormat>
  <Paragraphs>334</Paragraphs>
  <Slides>60</Slides>
  <Notes>0</Notes>
  <HiddenSlides>0</HiddenSlides>
  <MMClips>0</MMClips>
  <ScaleCrop>false</ScaleCrop>
  <HeadingPairs>
    <vt:vector size="4" baseType="variant">
      <vt:variant>
        <vt:lpstr>Theme</vt:lpstr>
      </vt:variant>
      <vt:variant>
        <vt:i4>2</vt:i4>
      </vt:variant>
      <vt:variant>
        <vt:lpstr>Slide Titles</vt:lpstr>
      </vt:variant>
      <vt:variant>
        <vt:i4>60</vt:i4>
      </vt:variant>
    </vt:vector>
  </HeadingPairs>
  <TitlesOfParts>
    <vt:vector size="62" baseType="lpstr">
      <vt:lpstr>Office Theme</vt:lpstr>
      <vt:lpstr>Horizon</vt:lpstr>
      <vt:lpstr>Chapel Service</vt:lpstr>
      <vt:lpstr>Worship</vt:lpstr>
      <vt:lpstr>OPEN THE EYES OF MY HEART</vt:lpstr>
      <vt:lpstr>OPEN THE EYES OF MY HEART</vt:lpstr>
      <vt:lpstr>OPEN THE EYES OF MY HEART</vt:lpstr>
      <vt:lpstr>OPEN THE EYES OF MY HEART</vt:lpstr>
      <vt:lpstr>YOU ARE MY ALL IN ALL</vt:lpstr>
      <vt:lpstr>YOU ARE MY ALL IN ALL</vt:lpstr>
      <vt:lpstr>YOU ARE MY ALL IN ALL</vt:lpstr>
      <vt:lpstr>YOU ARE MY ALL IN ALL</vt:lpstr>
      <vt:lpstr>YOU ARE MY ALL IN ALL</vt:lpstr>
      <vt:lpstr>YOU ARE MY ALL IN ALL</vt:lpstr>
      <vt:lpstr>Psalm 18:1-3</vt:lpstr>
      <vt:lpstr>Psalm 18:1-3</vt:lpstr>
      <vt:lpstr>Scripture Reading</vt:lpstr>
      <vt:lpstr>John 1:45-47</vt:lpstr>
      <vt:lpstr>John 1:45-47</vt:lpstr>
      <vt:lpstr>John 1:45-47</vt:lpstr>
      <vt:lpstr>Message</vt:lpstr>
      <vt:lpstr>From Bethlehem to Nazareth</vt:lpstr>
      <vt:lpstr>A Problem</vt:lpstr>
      <vt:lpstr>The challenge:</vt:lpstr>
      <vt:lpstr>Biblical  rationale</vt:lpstr>
      <vt:lpstr>My response:</vt:lpstr>
      <vt:lpstr>My response continued</vt:lpstr>
      <vt:lpstr>Christmas myths and distortions</vt:lpstr>
      <vt:lpstr>Christmas myths and distortions</vt:lpstr>
      <vt:lpstr>Christmas myths and distortions</vt:lpstr>
      <vt:lpstr>Christmas Myths and Distortions</vt:lpstr>
      <vt:lpstr>Christmas myths and distortions</vt:lpstr>
      <vt:lpstr>Christian myths and distortions</vt:lpstr>
      <vt:lpstr>Christian myths  and distortions</vt:lpstr>
      <vt:lpstr>Christian myths and distortions</vt:lpstr>
      <vt:lpstr>Christian myths and distortions</vt:lpstr>
      <vt:lpstr>Christian myths and distortions</vt:lpstr>
      <vt:lpstr>Christian myths and distortions</vt:lpstr>
      <vt:lpstr>Christian myths and distortions</vt:lpstr>
      <vt:lpstr>Christian myths and distortions</vt:lpstr>
      <vt:lpstr>Christian myths and distortions</vt:lpstr>
      <vt:lpstr>Christian myths and distortions</vt:lpstr>
      <vt:lpstr>An Indian distortion</vt:lpstr>
      <vt:lpstr>Christmas Myths and distortions</vt:lpstr>
      <vt:lpstr>Christmas references</vt:lpstr>
      <vt:lpstr>Bethlehem</vt:lpstr>
      <vt:lpstr>Problem with Bethlehem</vt:lpstr>
      <vt:lpstr>But We need to move to Nazareth</vt:lpstr>
      <vt:lpstr>Nazareth</vt:lpstr>
      <vt:lpstr>Jesus of Nazareth</vt:lpstr>
      <vt:lpstr>Jesus, the Nazarene</vt:lpstr>
      <vt:lpstr>Jesus is doing  his engineering work on us:  Reshaping us</vt:lpstr>
      <vt:lpstr>Fashioned and shaped by the TekTon of Nazareth</vt:lpstr>
      <vt:lpstr>Nazareth  in  Action:  A story from the Ukraine</vt:lpstr>
      <vt:lpstr>Conclusion</vt:lpstr>
      <vt:lpstr>I stand amazed in the presence</vt:lpstr>
      <vt:lpstr>Response Song</vt:lpstr>
      <vt:lpstr>HOW MARVELOUS</vt:lpstr>
      <vt:lpstr>HOW MARVELOUS</vt:lpstr>
      <vt:lpstr>HOW MARVELOUS</vt:lpstr>
      <vt:lpstr>HOW MARVELOUS</vt:lpstr>
      <vt:lpstr>Benediction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Chapel Service</dc:title>
  <dc:creator>RAC</dc:creator>
  <cp:lastModifiedBy>chapel</cp:lastModifiedBy>
  <cp:revision>9</cp:revision>
  <dcterms:created xsi:type="dcterms:W3CDTF">2013-12-02T13:55:10Z</dcterms:created>
  <dcterms:modified xsi:type="dcterms:W3CDTF">2013-12-03T04:12:22Z</dcterms:modified>
</cp:coreProperties>
</file>