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72" r:id="rId4"/>
    <p:sldId id="273" r:id="rId5"/>
    <p:sldId id="276" r:id="rId6"/>
    <p:sldId id="274" r:id="rId7"/>
    <p:sldId id="277" r:id="rId8"/>
    <p:sldId id="278" r:id="rId9"/>
    <p:sldId id="271" r:id="rId10"/>
    <p:sldId id="285" r:id="rId11"/>
    <p:sldId id="280" r:id="rId12"/>
    <p:sldId id="281" r:id="rId13"/>
    <p:sldId id="283" r:id="rId14"/>
    <p:sldId id="28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3" d="100"/>
          <a:sy n="43" d="100"/>
        </p:scale>
        <p:origin x="-221"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EC540D69-5EC1-4795-B625-EFE0B467E47A}" type="datetimeFigureOut">
              <a:rPr lang="en-PH" smtClean="0"/>
              <a:t>1/20/2014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C69F0B2D-40EA-4761-8455-446CE7EE0EB1}" type="slidenum">
              <a:rPr lang="en-PH" smtClean="0"/>
              <a:t>‹#›</a:t>
            </a:fld>
            <a:endParaRPr lang="en-PH"/>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540D69-5EC1-4795-B625-EFE0B467E47A}" type="datetimeFigureOut">
              <a:rPr lang="en-PH" smtClean="0"/>
              <a:t>1/20/2014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C69F0B2D-40EA-4761-8455-446CE7EE0EB1}" type="slidenum">
              <a:rPr lang="en-PH" smtClean="0"/>
              <a:t>‹#›</a:t>
            </a:fld>
            <a:endParaRPr lang="en-PH"/>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540D69-5EC1-4795-B625-EFE0B467E47A}" type="datetimeFigureOut">
              <a:rPr lang="en-PH" smtClean="0"/>
              <a:t>1/20/2014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C69F0B2D-40EA-4761-8455-446CE7EE0EB1}" type="slidenum">
              <a:rPr lang="en-PH" smtClean="0"/>
              <a:t>‹#›</a:t>
            </a:fld>
            <a:endParaRPr lang="en-PH"/>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EC540D69-5EC1-4795-B625-EFE0B467E47A}" type="datetimeFigureOut">
              <a:rPr lang="en-PH" smtClean="0"/>
              <a:t>1/20/2014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C69F0B2D-40EA-4761-8455-446CE7EE0EB1}" type="slidenum">
              <a:rPr lang="en-PH" smtClean="0"/>
              <a:t>‹#›</a:t>
            </a:fld>
            <a:endParaRPr lang="en-PH"/>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540D69-5EC1-4795-B625-EFE0B467E47A}" type="datetimeFigureOut">
              <a:rPr lang="en-PH" smtClean="0"/>
              <a:t>1/20/2014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C69F0B2D-40EA-4761-8455-446CE7EE0EB1}" type="slidenum">
              <a:rPr lang="en-PH" smtClean="0"/>
              <a:t>‹#›</a:t>
            </a:fld>
            <a:endParaRPr lang="en-PH"/>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EC540D69-5EC1-4795-B625-EFE0B467E47A}" type="datetimeFigureOut">
              <a:rPr lang="en-PH" smtClean="0"/>
              <a:t>1/20/2014</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C69F0B2D-40EA-4761-8455-446CE7EE0EB1}" type="slidenum">
              <a:rPr lang="en-PH" smtClean="0"/>
              <a:t>‹#›</a:t>
            </a:fld>
            <a:endParaRPr lang="en-PH"/>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C540D69-5EC1-4795-B625-EFE0B467E47A}" type="datetimeFigureOut">
              <a:rPr lang="en-PH" smtClean="0"/>
              <a:t>1/20/2014</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C69F0B2D-40EA-4761-8455-446CE7EE0EB1}" type="slidenum">
              <a:rPr lang="en-PH" smtClean="0"/>
              <a:t>‹#›</a:t>
            </a:fld>
            <a:endParaRPr lang="en-PH"/>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540D69-5EC1-4795-B625-EFE0B467E47A}" type="datetimeFigureOut">
              <a:rPr lang="en-PH" smtClean="0"/>
              <a:t>1/20/2014</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C69F0B2D-40EA-4761-8455-446CE7EE0EB1}" type="slidenum">
              <a:rPr lang="en-PH" smtClean="0"/>
              <a:t>‹#›</a:t>
            </a:fld>
            <a:endParaRPr lang="en-PH"/>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40D69-5EC1-4795-B625-EFE0B467E47A}" type="datetimeFigureOut">
              <a:rPr lang="en-PH" smtClean="0"/>
              <a:t>1/20/2014</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C69F0B2D-40EA-4761-8455-446CE7EE0EB1}" type="slidenum">
              <a:rPr lang="en-PH" smtClean="0"/>
              <a:t>‹#›</a:t>
            </a:fld>
            <a:endParaRPr lang="en-PH"/>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40D69-5EC1-4795-B625-EFE0B467E47A}" type="datetimeFigureOut">
              <a:rPr lang="en-PH" smtClean="0"/>
              <a:t>1/20/2014</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C69F0B2D-40EA-4761-8455-446CE7EE0EB1}" type="slidenum">
              <a:rPr lang="en-PH" smtClean="0"/>
              <a:t>‹#›</a:t>
            </a:fld>
            <a:endParaRPr lang="en-PH"/>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40D69-5EC1-4795-B625-EFE0B467E47A}" type="datetimeFigureOut">
              <a:rPr lang="en-PH" smtClean="0"/>
              <a:t>1/20/2014</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C69F0B2D-40EA-4761-8455-446CE7EE0EB1}" type="slidenum">
              <a:rPr lang="en-PH" smtClean="0"/>
              <a:t>‹#›</a:t>
            </a:fld>
            <a:endParaRPr lang="en-PH"/>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EC540D69-5EC1-4795-B625-EFE0B467E47A}" type="datetimeFigureOut">
              <a:rPr lang="en-PH" smtClean="0"/>
              <a:t>1/20/2014</a:t>
            </a:fld>
            <a:endParaRPr lang="en-PH"/>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PH"/>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C69F0B2D-40EA-4761-8455-446CE7EE0EB1}" type="slidenum">
              <a:rPr lang="en-PH" smtClean="0"/>
              <a:t>‹#›</a:t>
            </a:fld>
            <a:endParaRPr lang="en-PH"/>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beggarsdaughter.com/jessicas-stor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PH" altLang="ko-KR" sz="4800" dirty="0" smtClean="0"/>
              <a:t>Gen 3:1-10</a:t>
            </a:r>
            <a:endParaRPr lang="en-PH" sz="4800" dirty="0"/>
          </a:p>
        </p:txBody>
      </p:sp>
      <p:sp>
        <p:nvSpPr>
          <p:cNvPr id="2" name="Title 1"/>
          <p:cNvSpPr>
            <a:spLocks noGrp="1"/>
          </p:cNvSpPr>
          <p:nvPr>
            <p:ph type="ctrTitle"/>
          </p:nvPr>
        </p:nvSpPr>
        <p:spPr/>
        <p:txBody>
          <a:bodyPr/>
          <a:lstStyle/>
          <a:p>
            <a:r>
              <a:rPr lang="en-PH" sz="4800" dirty="0" smtClean="0"/>
              <a:t>“The tree of knowledge of Good and evil”</a:t>
            </a:r>
            <a:endParaRPr lang="en-PH" sz="4800" dirty="0"/>
          </a:p>
        </p:txBody>
      </p:sp>
    </p:spTree>
    <p:extLst>
      <p:ext uri="{BB962C8B-B14F-4D97-AF65-F5344CB8AC3E}">
        <p14:creationId xmlns:p14="http://schemas.microsoft.com/office/powerpoint/2010/main" val="26205504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74638"/>
            <a:ext cx="8534400" cy="1426170"/>
          </a:xfrm>
        </p:spPr>
        <p:txBody>
          <a:bodyPr/>
          <a:lstStyle/>
          <a:p>
            <a:r>
              <a:rPr lang="en-PH" sz="4400" b="1" dirty="0" smtClean="0">
                <a:solidFill>
                  <a:srgbClr val="C00000"/>
                </a:solidFill>
              </a:rPr>
              <a:t>Theology of </a:t>
            </a:r>
            <a:br>
              <a:rPr lang="en-PH" sz="4400" b="1" dirty="0" smtClean="0">
                <a:solidFill>
                  <a:srgbClr val="C00000"/>
                </a:solidFill>
              </a:rPr>
            </a:br>
            <a:r>
              <a:rPr lang="en-PH" sz="4400" b="1" dirty="0" smtClean="0">
                <a:solidFill>
                  <a:srgbClr val="C00000"/>
                </a:solidFill>
              </a:rPr>
              <a:t>sin and Sexuality</a:t>
            </a:r>
            <a:endParaRPr lang="en-PH" sz="4400" b="1" dirty="0">
              <a:solidFill>
                <a:srgbClr val="C00000"/>
              </a:solidFill>
            </a:endParaRPr>
          </a:p>
        </p:txBody>
      </p:sp>
      <p:sp>
        <p:nvSpPr>
          <p:cNvPr id="7" name="Content Placeholder 6"/>
          <p:cNvSpPr>
            <a:spLocks noGrp="1"/>
          </p:cNvSpPr>
          <p:nvPr>
            <p:ph sz="quarter" idx="13"/>
          </p:nvPr>
        </p:nvSpPr>
        <p:spPr>
          <a:xfrm>
            <a:off x="611560" y="1772816"/>
            <a:ext cx="4464496" cy="4740756"/>
          </a:xfrm>
        </p:spPr>
        <p:txBody>
          <a:bodyPr>
            <a:normAutofit fontScale="92500"/>
          </a:bodyPr>
          <a:lstStyle/>
          <a:p>
            <a:r>
              <a:rPr lang="en-PH" sz="3200" dirty="0" smtClean="0"/>
              <a:t>Sin as “Wilful Disobedient” of God’s Command </a:t>
            </a:r>
          </a:p>
          <a:p>
            <a:r>
              <a:rPr lang="en-PH" sz="3200" dirty="0" smtClean="0"/>
              <a:t>Sin as “Temptation” of </a:t>
            </a:r>
            <a:r>
              <a:rPr lang="en-PH" sz="3200" dirty="0"/>
              <a:t>K</a:t>
            </a:r>
            <a:r>
              <a:rPr lang="en-PH" sz="3200" dirty="0" smtClean="0"/>
              <a:t>nowing Good and Evil </a:t>
            </a:r>
          </a:p>
          <a:p>
            <a:r>
              <a:rPr lang="en-PH" sz="3200" dirty="0" smtClean="0"/>
              <a:t>The Consequence of Sin was The Revelation of </a:t>
            </a:r>
            <a:r>
              <a:rPr lang="en-PH" sz="3200" b="1" dirty="0" smtClean="0">
                <a:solidFill>
                  <a:srgbClr val="C00000"/>
                </a:solidFill>
              </a:rPr>
              <a:t>lust of sexuality </a:t>
            </a:r>
            <a:r>
              <a:rPr lang="en-PH" sz="3200" dirty="0" smtClean="0"/>
              <a:t>between man and woman. </a:t>
            </a:r>
          </a:p>
          <a:p>
            <a:endParaRPr lang="en-PH" sz="32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5511" y="1839598"/>
            <a:ext cx="3024336" cy="4673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14253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PH" sz="4000" b="1" dirty="0"/>
              <a:t>Jessica’s Story </a:t>
            </a:r>
            <a:endParaRPr lang="en-PH" sz="4000" dirty="0"/>
          </a:p>
        </p:txBody>
      </p:sp>
      <p:sp>
        <p:nvSpPr>
          <p:cNvPr id="7" name="Content Placeholder 6"/>
          <p:cNvSpPr>
            <a:spLocks noGrp="1"/>
          </p:cNvSpPr>
          <p:nvPr>
            <p:ph sz="quarter" idx="13"/>
          </p:nvPr>
        </p:nvSpPr>
        <p:spPr/>
        <p:txBody>
          <a:bodyPr>
            <a:normAutofit/>
          </a:bodyPr>
          <a:lstStyle/>
          <a:p>
            <a:pPr marL="0" indent="0">
              <a:buNone/>
            </a:pPr>
            <a:endParaRPr lang="en-PH" b="1" i="1" dirty="0" smtClean="0"/>
          </a:p>
          <a:p>
            <a:pPr marL="0" indent="0">
              <a:buNone/>
            </a:pPr>
            <a:endParaRPr lang="en-PH" b="1" i="1" dirty="0"/>
          </a:p>
          <a:p>
            <a:pPr marL="0" indent="0" algn="ctr">
              <a:buNone/>
            </a:pPr>
            <a:r>
              <a:rPr lang="en-PH" sz="3200" b="1" i="1" dirty="0" smtClean="0">
                <a:solidFill>
                  <a:srgbClr val="7030A0"/>
                </a:solidFill>
                <a:latin typeface="Cambria" panose="02040503050406030204" pitchFamily="18" charset="0"/>
              </a:rPr>
              <a:t>“</a:t>
            </a:r>
            <a:r>
              <a:rPr lang="en-PH" sz="3200" b="1" i="1" dirty="0">
                <a:solidFill>
                  <a:srgbClr val="7030A0"/>
                </a:solidFill>
                <a:latin typeface="Cambria" panose="02040503050406030204" pitchFamily="18" charset="0"/>
              </a:rPr>
              <a:t>My name is Jessica Harris </a:t>
            </a:r>
            <a:endParaRPr lang="en-PH" sz="3200" b="1" i="1" dirty="0" smtClean="0">
              <a:solidFill>
                <a:srgbClr val="7030A0"/>
              </a:solidFill>
              <a:latin typeface="Cambria" panose="02040503050406030204" pitchFamily="18" charset="0"/>
            </a:endParaRPr>
          </a:p>
          <a:p>
            <a:pPr marL="0" indent="0" algn="ctr">
              <a:buNone/>
            </a:pPr>
            <a:r>
              <a:rPr lang="en-PH" sz="3200" b="1" i="1" dirty="0" smtClean="0">
                <a:solidFill>
                  <a:srgbClr val="7030A0"/>
                </a:solidFill>
                <a:latin typeface="Cambria" panose="02040503050406030204" pitchFamily="18" charset="0"/>
              </a:rPr>
              <a:t>and </a:t>
            </a:r>
            <a:r>
              <a:rPr lang="en-PH" sz="3200" b="1" i="1" dirty="0">
                <a:solidFill>
                  <a:srgbClr val="7030A0"/>
                </a:solidFill>
                <a:latin typeface="Cambria" panose="02040503050406030204" pitchFamily="18" charset="0"/>
              </a:rPr>
              <a:t>I am addicted to pornography.</a:t>
            </a:r>
            <a:r>
              <a:rPr lang="en-PH" sz="3200" b="1" i="1" dirty="0"/>
              <a:t>” </a:t>
            </a:r>
            <a:endParaRPr lang="en-PH" sz="3200" b="1" dirty="0"/>
          </a:p>
          <a:p>
            <a:pPr marL="0" indent="0">
              <a:buNone/>
            </a:pPr>
            <a:r>
              <a:rPr lang="en-PH" dirty="0" smtClean="0"/>
              <a:t>	</a:t>
            </a:r>
          </a:p>
          <a:p>
            <a:pPr marL="0" indent="0">
              <a:buNone/>
            </a:pPr>
            <a:r>
              <a:rPr lang="en-PH" dirty="0"/>
              <a:t>	</a:t>
            </a:r>
            <a:r>
              <a:rPr lang="en-PH" dirty="0" smtClean="0"/>
              <a:t>   </a:t>
            </a:r>
          </a:p>
          <a:p>
            <a:pPr marL="0" indent="0">
              <a:buNone/>
            </a:pPr>
            <a:r>
              <a:rPr lang="en-PH" dirty="0" smtClean="0"/>
              <a:t> </a:t>
            </a:r>
          </a:p>
          <a:p>
            <a:pPr marL="0" indent="0">
              <a:buNone/>
            </a:pPr>
            <a:r>
              <a:rPr lang="en-PH" sz="2800" dirty="0"/>
              <a:t> </a:t>
            </a:r>
            <a:r>
              <a:rPr lang="en-PH" sz="2800" dirty="0" smtClean="0"/>
              <a:t>             FROM </a:t>
            </a:r>
            <a:r>
              <a:rPr lang="en-PH" sz="2800" dirty="0">
                <a:hlinkClick r:id="rId2"/>
              </a:rPr>
              <a:t>http://</a:t>
            </a:r>
            <a:r>
              <a:rPr lang="en-PH" sz="2800" dirty="0" smtClean="0">
                <a:hlinkClick r:id="rId2"/>
              </a:rPr>
              <a:t>beggarsdaughter.com/jessicas-story</a:t>
            </a:r>
            <a:r>
              <a:rPr lang="en-PH" sz="2800" dirty="0" smtClean="0"/>
              <a:t> </a:t>
            </a:r>
            <a:endParaRPr lang="en-PH" dirty="0"/>
          </a:p>
        </p:txBody>
      </p:sp>
    </p:spTree>
    <p:extLst>
      <p:ext uri="{BB962C8B-B14F-4D97-AF65-F5344CB8AC3E}">
        <p14:creationId xmlns:p14="http://schemas.microsoft.com/office/powerpoint/2010/main" val="42718267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36712"/>
            <a:ext cx="7924800" cy="4536504"/>
          </a:xfrm>
        </p:spPr>
        <p:txBody>
          <a:bodyPr/>
          <a:lstStyle/>
          <a:p>
            <a:pPr algn="ctr"/>
            <a:r>
              <a:rPr lang="en-PH" sz="4000" b="1" dirty="0" smtClean="0">
                <a:solidFill>
                  <a:srgbClr val="C00000"/>
                </a:solidFill>
              </a:rPr>
              <a:t>“The </a:t>
            </a:r>
            <a:r>
              <a:rPr lang="en-PH" sz="4000" b="1" dirty="0" smtClean="0">
                <a:solidFill>
                  <a:schemeClr val="tx2">
                    <a:lumMod val="75000"/>
                  </a:schemeClr>
                </a:solidFill>
              </a:rPr>
              <a:t>tree</a:t>
            </a:r>
            <a:r>
              <a:rPr lang="en-PH" sz="4000" b="1" dirty="0" smtClean="0">
                <a:solidFill>
                  <a:srgbClr val="C00000"/>
                </a:solidFill>
              </a:rPr>
              <a:t> of </a:t>
            </a:r>
            <a:r>
              <a:rPr lang="en-PH" sz="4000" b="1" dirty="0" smtClean="0">
                <a:solidFill>
                  <a:schemeClr val="tx2">
                    <a:lumMod val="75000"/>
                  </a:schemeClr>
                </a:solidFill>
              </a:rPr>
              <a:t>knowledge</a:t>
            </a:r>
            <a:r>
              <a:rPr lang="en-PH" sz="4000" b="1" dirty="0" smtClean="0">
                <a:solidFill>
                  <a:srgbClr val="C00000"/>
                </a:solidFill>
              </a:rPr>
              <a:t> of </a:t>
            </a:r>
            <a:r>
              <a:rPr lang="en-PH" sz="4000" b="1" dirty="0" smtClean="0">
                <a:solidFill>
                  <a:schemeClr val="tx2">
                    <a:lumMod val="75000"/>
                  </a:schemeClr>
                </a:solidFill>
              </a:rPr>
              <a:t>good</a:t>
            </a:r>
            <a:r>
              <a:rPr lang="en-PH" sz="4000" b="1" dirty="0" smtClean="0">
                <a:solidFill>
                  <a:srgbClr val="C00000"/>
                </a:solidFill>
              </a:rPr>
              <a:t> and </a:t>
            </a:r>
            <a:r>
              <a:rPr lang="en-PH" sz="4000" b="1" dirty="0" smtClean="0">
                <a:solidFill>
                  <a:schemeClr val="tx2">
                    <a:lumMod val="75000"/>
                  </a:schemeClr>
                </a:solidFill>
              </a:rPr>
              <a:t>evil</a:t>
            </a:r>
            <a:r>
              <a:rPr lang="en-PH" sz="4000" b="1" dirty="0" smtClean="0">
                <a:solidFill>
                  <a:srgbClr val="C00000"/>
                </a:solidFill>
              </a:rPr>
              <a:t>” exists even in our society</a:t>
            </a:r>
            <a:br>
              <a:rPr lang="en-PH" sz="4000" b="1" dirty="0" smtClean="0">
                <a:solidFill>
                  <a:srgbClr val="C00000"/>
                </a:solidFill>
              </a:rPr>
            </a:br>
            <a:r>
              <a:rPr lang="en-PH" sz="4000" b="1" dirty="0" smtClean="0">
                <a:solidFill>
                  <a:srgbClr val="C00000"/>
                </a:solidFill>
              </a:rPr>
              <a:t>… </a:t>
            </a:r>
            <a:br>
              <a:rPr lang="en-PH" sz="4000" b="1" dirty="0" smtClean="0">
                <a:solidFill>
                  <a:srgbClr val="C00000"/>
                </a:solidFill>
              </a:rPr>
            </a:br>
            <a:r>
              <a:rPr lang="en-PH" sz="4000" b="1" dirty="0" smtClean="0">
                <a:solidFill>
                  <a:srgbClr val="C00000"/>
                </a:solidFill>
              </a:rPr>
              <a:t>to </a:t>
            </a:r>
            <a:r>
              <a:rPr lang="en-PH" sz="4000" b="1" dirty="0" smtClean="0">
                <a:solidFill>
                  <a:schemeClr val="tx2">
                    <a:lumMod val="75000"/>
                  </a:schemeClr>
                </a:solidFill>
              </a:rPr>
              <a:t>destroy God’s image </a:t>
            </a:r>
            <a:r>
              <a:rPr lang="en-PH" sz="4000" b="1" dirty="0" smtClean="0">
                <a:solidFill>
                  <a:srgbClr val="C00000"/>
                </a:solidFill>
              </a:rPr>
              <a:t>in us </a:t>
            </a:r>
            <a:br>
              <a:rPr lang="en-PH" sz="4000" b="1" dirty="0" smtClean="0">
                <a:solidFill>
                  <a:srgbClr val="C00000"/>
                </a:solidFill>
              </a:rPr>
            </a:br>
            <a:endParaRPr lang="en-PH" sz="4000" b="1" dirty="0">
              <a:solidFill>
                <a:srgbClr val="C00000"/>
              </a:solidFill>
            </a:endParaRPr>
          </a:p>
        </p:txBody>
      </p:sp>
    </p:spTree>
    <p:extLst>
      <p:ext uri="{BB962C8B-B14F-4D97-AF65-F5344CB8AC3E}">
        <p14:creationId xmlns:p14="http://schemas.microsoft.com/office/powerpoint/2010/main" val="13753378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24744"/>
            <a:ext cx="7924800" cy="3528392"/>
          </a:xfrm>
        </p:spPr>
        <p:txBody>
          <a:bodyPr/>
          <a:lstStyle/>
          <a:p>
            <a:pPr algn="ctr"/>
            <a:r>
              <a:rPr lang="en-PH" sz="4000" b="1" dirty="0" smtClean="0">
                <a:solidFill>
                  <a:srgbClr val="C00000"/>
                </a:solidFill>
              </a:rPr>
              <a:t>It can be the </a:t>
            </a:r>
            <a:r>
              <a:rPr lang="en-PH" sz="4000" b="1" dirty="0" smtClean="0">
                <a:solidFill>
                  <a:schemeClr val="tx2">
                    <a:lumMod val="75000"/>
                  </a:schemeClr>
                </a:solidFill>
              </a:rPr>
              <a:t>media</a:t>
            </a:r>
            <a:r>
              <a:rPr lang="en-PH" sz="4000" b="1" dirty="0" smtClean="0">
                <a:solidFill>
                  <a:srgbClr val="C00000"/>
                </a:solidFill>
              </a:rPr>
              <a:t> and </a:t>
            </a:r>
            <a:r>
              <a:rPr lang="en-PH" sz="4000" b="1" dirty="0" smtClean="0">
                <a:solidFill>
                  <a:schemeClr val="tx2">
                    <a:lumMod val="75000"/>
                  </a:schemeClr>
                </a:solidFill>
              </a:rPr>
              <a:t>the lusty messages</a:t>
            </a:r>
            <a:r>
              <a:rPr lang="en-PH" sz="4000" b="1" dirty="0" smtClean="0">
                <a:solidFill>
                  <a:srgbClr val="C00000"/>
                </a:solidFill>
              </a:rPr>
              <a:t> that </a:t>
            </a:r>
            <a:r>
              <a:rPr lang="en-PH" sz="4000" b="1" i="1" dirty="0" smtClean="0">
                <a:solidFill>
                  <a:schemeClr val="tx2">
                    <a:lumMod val="75000"/>
                  </a:schemeClr>
                </a:solidFill>
              </a:rPr>
              <a:t>craftily temping</a:t>
            </a:r>
            <a:r>
              <a:rPr lang="en-PH" sz="4000" b="1" dirty="0" smtClean="0">
                <a:solidFill>
                  <a:srgbClr val="C00000"/>
                </a:solidFill>
              </a:rPr>
              <a:t> the holy people of God today. </a:t>
            </a:r>
            <a:endParaRPr lang="en-PH" sz="4000" b="1" dirty="0">
              <a:solidFill>
                <a:srgbClr val="C00000"/>
              </a:solidFill>
            </a:endParaRPr>
          </a:p>
        </p:txBody>
      </p:sp>
    </p:spTree>
    <p:extLst>
      <p:ext uri="{BB962C8B-B14F-4D97-AF65-F5344CB8AC3E}">
        <p14:creationId xmlns:p14="http://schemas.microsoft.com/office/powerpoint/2010/main" val="2691141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PH" dirty="0"/>
          </a:p>
        </p:txBody>
      </p:sp>
      <p:sp>
        <p:nvSpPr>
          <p:cNvPr id="4" name="Title 3"/>
          <p:cNvSpPr>
            <a:spLocks noGrp="1"/>
          </p:cNvSpPr>
          <p:nvPr>
            <p:ph type="ctrTitle"/>
          </p:nvPr>
        </p:nvSpPr>
        <p:spPr/>
        <p:txBody>
          <a:bodyPr/>
          <a:lstStyle/>
          <a:p>
            <a:r>
              <a:rPr lang="en-PH" sz="4400" b="1" dirty="0" smtClean="0">
                <a:solidFill>
                  <a:srgbClr val="C00000"/>
                </a:solidFill>
              </a:rPr>
              <a:t>In response to the crafty Satan’s attempt </a:t>
            </a:r>
            <a:endParaRPr lang="en-PH" sz="4400" b="1" dirty="0">
              <a:solidFill>
                <a:srgbClr val="C00000"/>
              </a:solidFill>
            </a:endParaRPr>
          </a:p>
        </p:txBody>
      </p:sp>
    </p:spTree>
    <p:extLst>
      <p:ext uri="{BB962C8B-B14F-4D97-AF65-F5344CB8AC3E}">
        <p14:creationId xmlns:p14="http://schemas.microsoft.com/office/powerpoint/2010/main" val="23819741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z="4400" b="1" dirty="0" smtClean="0">
                <a:solidFill>
                  <a:srgbClr val="FF0000"/>
                </a:solidFill>
              </a:rPr>
              <a:t>Theology of Communication </a:t>
            </a:r>
            <a:endParaRPr lang="en-PH" sz="4400" dirty="0"/>
          </a:p>
        </p:txBody>
      </p:sp>
      <p:sp>
        <p:nvSpPr>
          <p:cNvPr id="5" name="Content Placeholder 4"/>
          <p:cNvSpPr>
            <a:spLocks noGrp="1"/>
          </p:cNvSpPr>
          <p:nvPr>
            <p:ph sz="quarter" idx="13"/>
          </p:nvPr>
        </p:nvSpPr>
        <p:spPr/>
        <p:txBody>
          <a:bodyPr>
            <a:normAutofit lnSpcReduction="10000"/>
          </a:bodyPr>
          <a:lstStyle/>
          <a:p>
            <a:pPr marL="0" indent="0">
              <a:buNone/>
            </a:pPr>
            <a:r>
              <a:rPr lang="en-PH" sz="4000" b="1" dirty="0" smtClean="0"/>
              <a:t>1. God is Communicating God</a:t>
            </a:r>
          </a:p>
          <a:p>
            <a:pPr marL="0" indent="0">
              <a:buNone/>
            </a:pPr>
            <a:endParaRPr lang="en-PH" sz="4000" b="1" dirty="0" smtClean="0"/>
          </a:p>
          <a:p>
            <a:pPr marL="0" indent="0">
              <a:buNone/>
            </a:pPr>
            <a:endParaRPr lang="en-PH" sz="4000" b="1" dirty="0" smtClean="0"/>
          </a:p>
          <a:p>
            <a:pPr marL="0" indent="0">
              <a:buNone/>
            </a:pPr>
            <a:r>
              <a:rPr lang="en-PH" sz="3600" dirty="0">
                <a:solidFill>
                  <a:schemeClr val="tx2">
                    <a:lumMod val="60000"/>
                    <a:lumOff val="40000"/>
                  </a:schemeClr>
                </a:solidFill>
              </a:rPr>
              <a:t>So God created mankind in his own </a:t>
            </a:r>
            <a:r>
              <a:rPr lang="en-PH" sz="3600" dirty="0" smtClean="0">
                <a:solidFill>
                  <a:schemeClr val="tx2">
                    <a:lumMod val="60000"/>
                    <a:lumOff val="40000"/>
                  </a:schemeClr>
                </a:solidFill>
              </a:rPr>
              <a:t>image, in </a:t>
            </a:r>
            <a:r>
              <a:rPr lang="en-PH" sz="3600" dirty="0">
                <a:solidFill>
                  <a:schemeClr val="tx2">
                    <a:lumMod val="60000"/>
                    <a:lumOff val="40000"/>
                  </a:schemeClr>
                </a:solidFill>
              </a:rPr>
              <a:t>the image of God he created </a:t>
            </a:r>
            <a:r>
              <a:rPr lang="en-PH" sz="3600" dirty="0" smtClean="0">
                <a:solidFill>
                  <a:schemeClr val="tx2">
                    <a:lumMod val="60000"/>
                    <a:lumOff val="40000"/>
                  </a:schemeClr>
                </a:solidFill>
              </a:rPr>
              <a:t>them; male </a:t>
            </a:r>
            <a:r>
              <a:rPr lang="en-PH" sz="3600" dirty="0">
                <a:solidFill>
                  <a:schemeClr val="tx2">
                    <a:lumMod val="60000"/>
                    <a:lumOff val="40000"/>
                  </a:schemeClr>
                </a:solidFill>
              </a:rPr>
              <a:t>and female he created </a:t>
            </a:r>
            <a:r>
              <a:rPr lang="en-PH" sz="3600" dirty="0" smtClean="0">
                <a:solidFill>
                  <a:schemeClr val="tx2">
                    <a:lumMod val="60000"/>
                    <a:lumOff val="40000"/>
                  </a:schemeClr>
                </a:solidFill>
              </a:rPr>
              <a:t>them (Gen 1:27).</a:t>
            </a:r>
            <a:endParaRPr lang="en-PH" sz="3600" b="1" dirty="0">
              <a:solidFill>
                <a:schemeClr val="tx2">
                  <a:lumMod val="60000"/>
                  <a:lumOff val="40000"/>
                </a:schemeClr>
              </a:solidFill>
            </a:endParaRPr>
          </a:p>
        </p:txBody>
      </p:sp>
    </p:spTree>
    <p:extLst>
      <p:ext uri="{BB962C8B-B14F-4D97-AF65-F5344CB8AC3E}">
        <p14:creationId xmlns:p14="http://schemas.microsoft.com/office/powerpoint/2010/main" val="21841452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z="4400" b="1" dirty="0" smtClean="0">
                <a:solidFill>
                  <a:srgbClr val="FF0000"/>
                </a:solidFill>
              </a:rPr>
              <a:t>Theology of Communication </a:t>
            </a:r>
            <a:endParaRPr lang="en-PH" sz="4400" dirty="0"/>
          </a:p>
        </p:txBody>
      </p:sp>
      <p:sp>
        <p:nvSpPr>
          <p:cNvPr id="5" name="Content Placeholder 4"/>
          <p:cNvSpPr>
            <a:spLocks noGrp="1"/>
          </p:cNvSpPr>
          <p:nvPr>
            <p:ph sz="quarter" idx="13"/>
          </p:nvPr>
        </p:nvSpPr>
        <p:spPr>
          <a:xfrm>
            <a:off x="609600" y="1600200"/>
            <a:ext cx="7924800" cy="4781128"/>
          </a:xfrm>
        </p:spPr>
        <p:txBody>
          <a:bodyPr>
            <a:normAutofit fontScale="77500" lnSpcReduction="20000"/>
          </a:bodyPr>
          <a:lstStyle/>
          <a:p>
            <a:pPr marL="0" indent="0">
              <a:buNone/>
            </a:pPr>
            <a:r>
              <a:rPr lang="en-PH" sz="5200" b="1" dirty="0" smtClean="0"/>
              <a:t>2. Naming is the Communication Ability to Rule Over the World. </a:t>
            </a:r>
          </a:p>
          <a:p>
            <a:pPr marL="0" indent="0">
              <a:buNone/>
            </a:pPr>
            <a:endParaRPr lang="en-PH" sz="4000" b="1" dirty="0"/>
          </a:p>
          <a:p>
            <a:pPr marL="0" indent="0">
              <a:buNone/>
            </a:pPr>
            <a:r>
              <a:rPr lang="en-PH" sz="4600" dirty="0" smtClean="0">
                <a:solidFill>
                  <a:schemeClr val="tx2">
                    <a:lumMod val="60000"/>
                    <a:lumOff val="40000"/>
                  </a:schemeClr>
                </a:solidFill>
              </a:rPr>
              <a:t>Now </a:t>
            </a:r>
            <a:r>
              <a:rPr lang="en-PH" sz="4600" dirty="0">
                <a:solidFill>
                  <a:schemeClr val="tx2">
                    <a:lumMod val="60000"/>
                    <a:lumOff val="40000"/>
                  </a:schemeClr>
                </a:solidFill>
              </a:rPr>
              <a:t>the </a:t>
            </a:r>
            <a:r>
              <a:rPr lang="en-PH" sz="4600" cap="small" dirty="0">
                <a:solidFill>
                  <a:schemeClr val="tx2">
                    <a:lumMod val="60000"/>
                    <a:lumOff val="40000"/>
                  </a:schemeClr>
                </a:solidFill>
              </a:rPr>
              <a:t>Lord</a:t>
            </a:r>
            <a:r>
              <a:rPr lang="en-PH" sz="4600" dirty="0">
                <a:solidFill>
                  <a:schemeClr val="tx2">
                    <a:lumMod val="60000"/>
                    <a:lumOff val="40000"/>
                  </a:schemeClr>
                </a:solidFill>
              </a:rPr>
              <a:t> God had formed out of the ground all the wild animals and all the birds in the sky. He brought them to the man to see what he would name them; and whatever the man called each living creature, that was its </a:t>
            </a:r>
            <a:r>
              <a:rPr lang="en-PH" sz="4600" dirty="0" smtClean="0">
                <a:solidFill>
                  <a:schemeClr val="tx2">
                    <a:lumMod val="60000"/>
                    <a:lumOff val="40000"/>
                  </a:schemeClr>
                </a:solidFill>
              </a:rPr>
              <a:t>name (Gen 2:19). </a:t>
            </a:r>
            <a:endParaRPr lang="en-PH" sz="4600" b="1" dirty="0" smtClean="0">
              <a:solidFill>
                <a:schemeClr val="tx2">
                  <a:lumMod val="60000"/>
                  <a:lumOff val="40000"/>
                </a:schemeClr>
              </a:solidFill>
            </a:endParaRPr>
          </a:p>
        </p:txBody>
      </p:sp>
    </p:spTree>
    <p:extLst>
      <p:ext uri="{BB962C8B-B14F-4D97-AF65-F5344CB8AC3E}">
        <p14:creationId xmlns:p14="http://schemas.microsoft.com/office/powerpoint/2010/main" val="21736919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z="4400" b="1" dirty="0" smtClean="0">
                <a:solidFill>
                  <a:srgbClr val="FF0000"/>
                </a:solidFill>
              </a:rPr>
              <a:t>Theology of Communication </a:t>
            </a:r>
            <a:endParaRPr lang="en-PH" sz="4400" dirty="0"/>
          </a:p>
        </p:txBody>
      </p:sp>
      <p:sp>
        <p:nvSpPr>
          <p:cNvPr id="5" name="Content Placeholder 4"/>
          <p:cNvSpPr>
            <a:spLocks noGrp="1"/>
          </p:cNvSpPr>
          <p:nvPr>
            <p:ph sz="quarter" idx="13"/>
          </p:nvPr>
        </p:nvSpPr>
        <p:spPr/>
        <p:txBody>
          <a:bodyPr>
            <a:normAutofit/>
          </a:bodyPr>
          <a:lstStyle/>
          <a:p>
            <a:pPr marL="0" indent="0">
              <a:buNone/>
            </a:pPr>
            <a:r>
              <a:rPr lang="en-PH" sz="4000" b="1" dirty="0" smtClean="0"/>
              <a:t>3. Satan Uses the Same Communication Power to tempt Sin on Us </a:t>
            </a:r>
          </a:p>
          <a:p>
            <a:pPr marL="0" indent="0">
              <a:buNone/>
            </a:pPr>
            <a:endParaRPr lang="en-PH" sz="4000" b="1" dirty="0"/>
          </a:p>
        </p:txBody>
      </p:sp>
    </p:spTree>
    <p:extLst>
      <p:ext uri="{BB962C8B-B14F-4D97-AF65-F5344CB8AC3E}">
        <p14:creationId xmlns:p14="http://schemas.microsoft.com/office/powerpoint/2010/main" val="21736919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PH" sz="4400" b="1" dirty="0" smtClean="0">
                <a:solidFill>
                  <a:srgbClr val="C00000"/>
                </a:solidFill>
              </a:rPr>
              <a:t>Distortion of Message</a:t>
            </a:r>
            <a:endParaRPr lang="en-PH" sz="4400" b="1" dirty="0">
              <a:solidFill>
                <a:srgbClr val="C00000"/>
              </a:solidFill>
            </a:endParaRPr>
          </a:p>
        </p:txBody>
      </p:sp>
      <p:sp>
        <p:nvSpPr>
          <p:cNvPr id="5" name="Text Placeholder 4"/>
          <p:cNvSpPr>
            <a:spLocks noGrp="1"/>
          </p:cNvSpPr>
          <p:nvPr>
            <p:ph sz="quarter" idx="13"/>
          </p:nvPr>
        </p:nvSpPr>
        <p:spPr>
          <a:xfrm>
            <a:off x="611560" y="1628800"/>
            <a:ext cx="7924800" cy="4968552"/>
          </a:xfrm>
        </p:spPr>
        <p:txBody>
          <a:bodyPr>
            <a:normAutofit lnSpcReduction="10000"/>
          </a:bodyPr>
          <a:lstStyle/>
          <a:p>
            <a:pPr marL="0" indent="0">
              <a:spcBef>
                <a:spcPts val="0"/>
              </a:spcBef>
              <a:spcAft>
                <a:spcPts val="0"/>
              </a:spcAft>
              <a:buNone/>
            </a:pPr>
            <a:r>
              <a:rPr lang="en-PH" sz="3000" dirty="0" smtClean="0">
                <a:solidFill>
                  <a:schemeClr val="tx2">
                    <a:lumMod val="40000"/>
                    <a:lumOff val="60000"/>
                  </a:schemeClr>
                </a:solidFill>
              </a:rPr>
              <a:t>God Said, </a:t>
            </a:r>
          </a:p>
          <a:p>
            <a:pPr marL="0" indent="0">
              <a:spcBef>
                <a:spcPts val="0"/>
              </a:spcBef>
              <a:spcAft>
                <a:spcPts val="0"/>
              </a:spcAft>
              <a:buNone/>
            </a:pPr>
            <a:r>
              <a:rPr lang="en-PH" sz="3000" b="1" dirty="0" smtClean="0">
                <a:solidFill>
                  <a:schemeClr val="tx2">
                    <a:lumMod val="75000"/>
                  </a:schemeClr>
                </a:solidFill>
              </a:rPr>
              <a:t>“but </a:t>
            </a:r>
            <a:r>
              <a:rPr lang="en-PH" sz="3000" b="1" dirty="0">
                <a:solidFill>
                  <a:schemeClr val="tx2">
                    <a:lumMod val="75000"/>
                  </a:schemeClr>
                </a:solidFill>
              </a:rPr>
              <a:t>you must not eat from the tree of the knowledge of good and evil, for when you eat from it you will certainly </a:t>
            </a:r>
            <a:r>
              <a:rPr lang="en-PH" sz="3000" b="1" dirty="0" smtClean="0">
                <a:solidFill>
                  <a:schemeClr val="tx2">
                    <a:lumMod val="75000"/>
                  </a:schemeClr>
                </a:solidFill>
              </a:rPr>
              <a:t>die (Gen 2:17).”</a:t>
            </a:r>
            <a:endParaRPr lang="en-PH" sz="3000" dirty="0" smtClean="0">
              <a:solidFill>
                <a:schemeClr val="tx2">
                  <a:lumMod val="75000"/>
                </a:schemeClr>
              </a:solidFill>
            </a:endParaRPr>
          </a:p>
          <a:p>
            <a:pPr marL="0" indent="0">
              <a:spcBef>
                <a:spcPts val="0"/>
              </a:spcBef>
              <a:spcAft>
                <a:spcPts val="0"/>
              </a:spcAft>
              <a:buNone/>
            </a:pPr>
            <a:r>
              <a:rPr lang="en-PH" sz="3000" dirty="0" smtClean="0">
                <a:solidFill>
                  <a:schemeClr val="tx2">
                    <a:lumMod val="40000"/>
                    <a:lumOff val="60000"/>
                  </a:schemeClr>
                </a:solidFill>
              </a:rPr>
              <a:t>Satan Said, </a:t>
            </a:r>
          </a:p>
          <a:p>
            <a:pPr marL="0" indent="0">
              <a:spcBef>
                <a:spcPts val="0"/>
              </a:spcBef>
              <a:spcAft>
                <a:spcPts val="0"/>
              </a:spcAft>
              <a:buNone/>
            </a:pPr>
            <a:r>
              <a:rPr lang="en-PH" sz="3000" b="1" dirty="0" smtClean="0">
                <a:solidFill>
                  <a:schemeClr val="tx2">
                    <a:lumMod val="75000"/>
                  </a:schemeClr>
                </a:solidFill>
              </a:rPr>
              <a:t>“</a:t>
            </a:r>
            <a:r>
              <a:rPr lang="en-PH" sz="3000" b="1" dirty="0">
                <a:solidFill>
                  <a:schemeClr val="tx2">
                    <a:lumMod val="75000"/>
                  </a:schemeClr>
                </a:solidFill>
              </a:rPr>
              <a:t>Did God really say, ‘You must not eat from </a:t>
            </a:r>
            <a:r>
              <a:rPr lang="en-PH" sz="3000" b="1" dirty="0">
                <a:solidFill>
                  <a:srgbClr val="FF0000"/>
                </a:solidFill>
              </a:rPr>
              <a:t>any tree in the </a:t>
            </a:r>
            <a:r>
              <a:rPr lang="en-PH" sz="3000" b="1" dirty="0" smtClean="0">
                <a:solidFill>
                  <a:srgbClr val="FF0000"/>
                </a:solidFill>
              </a:rPr>
              <a:t>garden </a:t>
            </a:r>
            <a:r>
              <a:rPr lang="en-PH" sz="3000" b="1" dirty="0" smtClean="0">
                <a:solidFill>
                  <a:schemeClr val="tx2">
                    <a:lumMod val="75000"/>
                  </a:schemeClr>
                </a:solidFill>
              </a:rPr>
              <a:t>(Gen 3:1)’?”</a:t>
            </a:r>
            <a:endParaRPr lang="en-PH" sz="3000" dirty="0" smtClean="0">
              <a:solidFill>
                <a:schemeClr val="tx2">
                  <a:lumMod val="75000"/>
                </a:schemeClr>
              </a:solidFill>
            </a:endParaRPr>
          </a:p>
          <a:p>
            <a:pPr marL="0" indent="0">
              <a:spcBef>
                <a:spcPts val="0"/>
              </a:spcBef>
              <a:spcAft>
                <a:spcPts val="0"/>
              </a:spcAft>
              <a:buNone/>
            </a:pPr>
            <a:r>
              <a:rPr lang="en-PH" sz="3000" dirty="0" smtClean="0">
                <a:solidFill>
                  <a:schemeClr val="tx2">
                    <a:lumMod val="40000"/>
                    <a:lumOff val="60000"/>
                  </a:schemeClr>
                </a:solidFill>
              </a:rPr>
              <a:t>Woman Said,  </a:t>
            </a:r>
          </a:p>
          <a:p>
            <a:pPr marL="0" indent="0">
              <a:spcBef>
                <a:spcPts val="0"/>
              </a:spcBef>
              <a:spcAft>
                <a:spcPts val="0"/>
              </a:spcAft>
              <a:buNone/>
            </a:pPr>
            <a:r>
              <a:rPr lang="en-PH" sz="3200" b="1" dirty="0">
                <a:solidFill>
                  <a:schemeClr val="tx2">
                    <a:lumMod val="75000"/>
                  </a:schemeClr>
                </a:solidFill>
              </a:rPr>
              <a:t>‘You must not eat fruit from the tree that is in the middle of the garden, and </a:t>
            </a:r>
            <a:r>
              <a:rPr lang="en-PH" sz="3200" b="1" dirty="0">
                <a:solidFill>
                  <a:srgbClr val="FF0000"/>
                </a:solidFill>
              </a:rPr>
              <a:t>you must not touch it</a:t>
            </a:r>
            <a:r>
              <a:rPr lang="en-PH" sz="3200" b="1" dirty="0">
                <a:solidFill>
                  <a:schemeClr val="tx2">
                    <a:lumMod val="75000"/>
                  </a:schemeClr>
                </a:solidFill>
              </a:rPr>
              <a:t>, or you will </a:t>
            </a:r>
            <a:r>
              <a:rPr lang="en-PH" sz="3200" b="1" dirty="0" smtClean="0">
                <a:solidFill>
                  <a:schemeClr val="tx2">
                    <a:lumMod val="75000"/>
                  </a:schemeClr>
                </a:solidFill>
              </a:rPr>
              <a:t>die (Gen 3:2).’”</a:t>
            </a:r>
            <a:endParaRPr lang="en-PH" sz="3000" b="1" dirty="0">
              <a:solidFill>
                <a:schemeClr val="tx2">
                  <a:lumMod val="75000"/>
                </a:schemeClr>
              </a:solidFill>
            </a:endParaRPr>
          </a:p>
        </p:txBody>
      </p:sp>
    </p:spTree>
    <p:extLst>
      <p:ext uri="{BB962C8B-B14F-4D97-AF65-F5344CB8AC3E}">
        <p14:creationId xmlns:p14="http://schemas.microsoft.com/office/powerpoint/2010/main" val="31422052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sz="4400" b="1" dirty="0" smtClean="0">
                <a:solidFill>
                  <a:srgbClr val="FF0000"/>
                </a:solidFill>
              </a:rPr>
              <a:t>Theology of Communication </a:t>
            </a:r>
            <a:endParaRPr lang="en-PH" sz="4400" dirty="0"/>
          </a:p>
        </p:txBody>
      </p:sp>
      <p:sp>
        <p:nvSpPr>
          <p:cNvPr id="5" name="Content Placeholder 4"/>
          <p:cNvSpPr>
            <a:spLocks noGrp="1"/>
          </p:cNvSpPr>
          <p:nvPr>
            <p:ph sz="quarter" idx="13"/>
          </p:nvPr>
        </p:nvSpPr>
        <p:spPr/>
        <p:txBody>
          <a:bodyPr>
            <a:normAutofit/>
          </a:bodyPr>
          <a:lstStyle/>
          <a:p>
            <a:pPr marL="742950" indent="-742950">
              <a:buAutoNum type="arabicPeriod"/>
            </a:pPr>
            <a:r>
              <a:rPr lang="en-PH" sz="4000" b="1" dirty="0" smtClean="0"/>
              <a:t>God is Communicating God</a:t>
            </a:r>
          </a:p>
          <a:p>
            <a:pPr marL="742950" indent="-742950">
              <a:buAutoNum type="arabicPeriod"/>
            </a:pPr>
            <a:r>
              <a:rPr lang="en-PH" sz="4000" b="1" dirty="0" smtClean="0"/>
              <a:t>Naming is the Communication Ability to Rule Over the World </a:t>
            </a:r>
          </a:p>
          <a:p>
            <a:pPr marL="742950" indent="-742950">
              <a:buAutoNum type="arabicPeriod"/>
            </a:pPr>
            <a:r>
              <a:rPr lang="en-PH" sz="4000" b="1" dirty="0" smtClean="0"/>
              <a:t>Satan Uses the Communication Power to tempt Sin on Us </a:t>
            </a:r>
          </a:p>
          <a:p>
            <a:pPr marL="742950" indent="-742950">
              <a:buAutoNum type="arabicPeriod"/>
            </a:pPr>
            <a:endParaRPr lang="en-PH" sz="4000" b="1" dirty="0"/>
          </a:p>
        </p:txBody>
      </p:sp>
    </p:spTree>
    <p:extLst>
      <p:ext uri="{BB962C8B-B14F-4D97-AF65-F5344CB8AC3E}">
        <p14:creationId xmlns:p14="http://schemas.microsoft.com/office/powerpoint/2010/main" val="21736919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1600199"/>
            <a:ext cx="3733800" cy="4722431"/>
          </a:xfrm>
        </p:spPr>
        <p:txBody>
          <a:bodyPr>
            <a:normAutofit fontScale="70000" lnSpcReduction="20000"/>
          </a:bodyPr>
          <a:lstStyle/>
          <a:p>
            <a:pPr marL="0" indent="0">
              <a:buNone/>
            </a:pPr>
            <a:r>
              <a:rPr lang="en-PH" sz="4100" dirty="0"/>
              <a:t>"</a:t>
            </a:r>
            <a:r>
              <a:rPr lang="en-PH" sz="4100" b="1" dirty="0">
                <a:solidFill>
                  <a:schemeClr val="tx2">
                    <a:lumMod val="60000"/>
                    <a:lumOff val="40000"/>
                  </a:schemeClr>
                </a:solidFill>
              </a:rPr>
              <a:t>ability to do anything</a:t>
            </a:r>
            <a:r>
              <a:rPr lang="en-PH" sz="4100" dirty="0"/>
              <a:t>," universally applied in a bad sense to unscrupulous wickedness, that stops short of no measure, however reprehensible, in order to attain its purposes</a:t>
            </a:r>
            <a:endParaRPr lang="en-PH" sz="4100" dirty="0"/>
          </a:p>
          <a:p>
            <a:pPr marL="0" indent="0">
              <a:buNone/>
            </a:pPr>
            <a:endParaRPr lang="en-PH" sz="1800" dirty="0" smtClean="0"/>
          </a:p>
          <a:p>
            <a:pPr marL="0" indent="0">
              <a:buNone/>
            </a:pPr>
            <a:endParaRPr lang="en-PH" sz="1800" dirty="0" smtClean="0"/>
          </a:p>
          <a:p>
            <a:pPr marL="0" indent="0" algn="r">
              <a:buNone/>
            </a:pPr>
            <a:r>
              <a:rPr lang="en-PH" sz="3100" dirty="0" smtClean="0"/>
              <a:t>(From </a:t>
            </a:r>
            <a:r>
              <a:rPr lang="en-PH" sz="3100" b="1" dirty="0"/>
              <a:t>International Standard Bible </a:t>
            </a:r>
            <a:r>
              <a:rPr lang="en-PH" sz="3100" b="1" dirty="0" smtClean="0"/>
              <a:t>Encyclopaedia</a:t>
            </a:r>
            <a:r>
              <a:rPr lang="en-PH" sz="2800" b="1" dirty="0" smtClean="0"/>
              <a:t>)</a:t>
            </a:r>
            <a:r>
              <a:rPr lang="en-PH" dirty="0" smtClean="0"/>
              <a:t> </a:t>
            </a:r>
            <a:endParaRPr lang="en-PH" dirty="0"/>
          </a:p>
        </p:txBody>
      </p:sp>
      <p:sp>
        <p:nvSpPr>
          <p:cNvPr id="2" name="Title 1"/>
          <p:cNvSpPr>
            <a:spLocks noGrp="1"/>
          </p:cNvSpPr>
          <p:nvPr>
            <p:ph type="title"/>
          </p:nvPr>
        </p:nvSpPr>
        <p:spPr/>
        <p:txBody>
          <a:bodyPr/>
          <a:lstStyle/>
          <a:p>
            <a:r>
              <a:rPr lang="en-PH" sz="4000" b="1" dirty="0" smtClean="0">
                <a:solidFill>
                  <a:srgbClr val="FF0000"/>
                </a:solidFill>
              </a:rPr>
              <a:t>Meaning of “Craft” serpent </a:t>
            </a:r>
            <a:endParaRPr lang="en-PH" sz="4000"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1560131"/>
            <a:ext cx="3228975" cy="476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43924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sz="4000" b="1" dirty="0" smtClean="0">
                <a:solidFill>
                  <a:srgbClr val="C00000"/>
                </a:solidFill>
              </a:rPr>
              <a:t>“craft” in New testament</a:t>
            </a:r>
            <a:endParaRPr lang="en-PH" sz="4000" b="1" dirty="0">
              <a:solidFill>
                <a:srgbClr val="C00000"/>
              </a:solidFill>
            </a:endParaRPr>
          </a:p>
        </p:txBody>
      </p:sp>
      <p:sp>
        <p:nvSpPr>
          <p:cNvPr id="3" name="Content Placeholder 2"/>
          <p:cNvSpPr>
            <a:spLocks noGrp="1"/>
          </p:cNvSpPr>
          <p:nvPr>
            <p:ph sz="quarter" idx="13"/>
          </p:nvPr>
        </p:nvSpPr>
        <p:spPr>
          <a:xfrm>
            <a:off x="609600" y="1600200"/>
            <a:ext cx="7924800" cy="5257800"/>
          </a:xfrm>
        </p:spPr>
        <p:txBody>
          <a:bodyPr/>
          <a:lstStyle/>
          <a:p>
            <a:pPr marL="0" indent="0">
              <a:buNone/>
            </a:pPr>
            <a:r>
              <a:rPr lang="en-PH" sz="3600" b="1" dirty="0" smtClean="0">
                <a:solidFill>
                  <a:schemeClr val="tx2">
                    <a:lumMod val="75000"/>
                  </a:schemeClr>
                </a:solidFill>
              </a:rPr>
              <a:t>18 Do </a:t>
            </a:r>
            <a:r>
              <a:rPr lang="en-PH" sz="3600" b="1" dirty="0">
                <a:solidFill>
                  <a:schemeClr val="tx2">
                    <a:lumMod val="75000"/>
                  </a:schemeClr>
                </a:solidFill>
              </a:rPr>
              <a:t>not deceive yourselves. If any of you think you are wise by the standards of this age, you should become "fools" so that you may become wise</a:t>
            </a:r>
            <a:r>
              <a:rPr lang="en-PH" sz="3600" b="1" dirty="0" smtClean="0">
                <a:solidFill>
                  <a:schemeClr val="tx2">
                    <a:lumMod val="75000"/>
                  </a:schemeClr>
                </a:solidFill>
              </a:rPr>
              <a:t>. </a:t>
            </a:r>
          </a:p>
          <a:p>
            <a:pPr marL="0" indent="0">
              <a:buNone/>
            </a:pPr>
            <a:r>
              <a:rPr lang="en-PH" sz="3600" b="1" dirty="0" smtClean="0">
                <a:solidFill>
                  <a:schemeClr val="tx2">
                    <a:lumMod val="75000"/>
                  </a:schemeClr>
                </a:solidFill>
              </a:rPr>
              <a:t>19 For </a:t>
            </a:r>
            <a:r>
              <a:rPr lang="en-PH" sz="3600" b="1" dirty="0">
                <a:solidFill>
                  <a:schemeClr val="tx2">
                    <a:lumMod val="75000"/>
                  </a:schemeClr>
                </a:solidFill>
              </a:rPr>
              <a:t>the wisdom of this world is foolishness in God's sight. As it is written: "He catches the wise in their </a:t>
            </a:r>
            <a:r>
              <a:rPr lang="en-PH" sz="3600" b="1" i="1" dirty="0">
                <a:solidFill>
                  <a:srgbClr val="C00000"/>
                </a:solidFill>
              </a:rPr>
              <a:t>craftiness</a:t>
            </a:r>
            <a:r>
              <a:rPr lang="en-PH" sz="3600" b="1" dirty="0">
                <a:solidFill>
                  <a:schemeClr val="tx2">
                    <a:lumMod val="75000"/>
                  </a:schemeClr>
                </a:solidFill>
              </a:rPr>
              <a:t> (1Cor 3:18-19)";</a:t>
            </a:r>
            <a:endParaRPr lang="en-PH" sz="3600" b="1" dirty="0">
              <a:solidFill>
                <a:schemeClr val="tx2">
                  <a:lumMod val="75000"/>
                </a:schemeClr>
              </a:solidFill>
            </a:endParaRPr>
          </a:p>
          <a:p>
            <a:endParaRPr lang="en-PH" dirty="0"/>
          </a:p>
        </p:txBody>
      </p:sp>
    </p:spTree>
    <p:extLst>
      <p:ext uri="{BB962C8B-B14F-4D97-AF65-F5344CB8AC3E}">
        <p14:creationId xmlns:p14="http://schemas.microsoft.com/office/powerpoint/2010/main" val="15085642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sz="quarter" idx="13"/>
          </p:nvPr>
        </p:nvSpPr>
        <p:spPr>
          <a:xfrm>
            <a:off x="611560" y="1556792"/>
            <a:ext cx="3733800" cy="4114800"/>
          </a:xfrm>
        </p:spPr>
        <p:txBody>
          <a:bodyPr>
            <a:noAutofit/>
          </a:bodyPr>
          <a:lstStyle/>
          <a:p>
            <a:pPr marL="0" indent="0">
              <a:buNone/>
            </a:pPr>
            <a:r>
              <a:rPr lang="en-PH" sz="3600" b="1" dirty="0" smtClean="0">
                <a:solidFill>
                  <a:schemeClr val="tx2">
                    <a:lumMod val="75000"/>
                  </a:schemeClr>
                </a:solidFill>
              </a:rPr>
              <a:t>… the </a:t>
            </a:r>
            <a:r>
              <a:rPr lang="en-PH" sz="3600" b="1" dirty="0">
                <a:solidFill>
                  <a:schemeClr val="tx2">
                    <a:lumMod val="75000"/>
                  </a:schemeClr>
                </a:solidFill>
              </a:rPr>
              <a:t>fruit of the </a:t>
            </a:r>
            <a:r>
              <a:rPr lang="en-PH" sz="3600" b="1" dirty="0" smtClean="0">
                <a:solidFill>
                  <a:schemeClr val="tx2">
                    <a:lumMod val="75000"/>
                  </a:schemeClr>
                </a:solidFill>
              </a:rPr>
              <a:t>tree </a:t>
            </a:r>
            <a:r>
              <a:rPr lang="en-PH" sz="3600" b="1" dirty="0">
                <a:solidFill>
                  <a:schemeClr val="tx2">
                    <a:lumMod val="75000"/>
                  </a:schemeClr>
                </a:solidFill>
              </a:rPr>
              <a:t>was </a:t>
            </a:r>
            <a:r>
              <a:rPr lang="en-PH" sz="3600" b="1" dirty="0">
                <a:solidFill>
                  <a:srgbClr val="C00000"/>
                </a:solidFill>
              </a:rPr>
              <a:t>good for food</a:t>
            </a:r>
            <a:r>
              <a:rPr lang="en-PH" sz="3600" b="1" dirty="0">
                <a:solidFill>
                  <a:schemeClr val="tx2">
                    <a:lumMod val="75000"/>
                  </a:schemeClr>
                </a:solidFill>
              </a:rPr>
              <a:t> </a:t>
            </a:r>
            <a:r>
              <a:rPr lang="en-PH" sz="3600" b="1" dirty="0" smtClean="0">
                <a:solidFill>
                  <a:schemeClr val="tx2">
                    <a:lumMod val="75000"/>
                  </a:schemeClr>
                </a:solidFill>
              </a:rPr>
              <a:t>and </a:t>
            </a:r>
            <a:r>
              <a:rPr lang="en-PH" sz="3600" b="1" dirty="0" smtClean="0">
                <a:solidFill>
                  <a:srgbClr val="C00000"/>
                </a:solidFill>
              </a:rPr>
              <a:t>pleasing </a:t>
            </a:r>
            <a:r>
              <a:rPr lang="en-PH" sz="3600" b="1" dirty="0">
                <a:solidFill>
                  <a:srgbClr val="C00000"/>
                </a:solidFill>
              </a:rPr>
              <a:t>to the eye</a:t>
            </a:r>
            <a:r>
              <a:rPr lang="en-PH" sz="3600" b="1" dirty="0">
                <a:solidFill>
                  <a:schemeClr val="tx2">
                    <a:lumMod val="75000"/>
                  </a:schemeClr>
                </a:solidFill>
              </a:rPr>
              <a:t>, and also </a:t>
            </a:r>
            <a:r>
              <a:rPr lang="en-PH" sz="3600" b="1" dirty="0">
                <a:solidFill>
                  <a:srgbClr val="C00000"/>
                </a:solidFill>
              </a:rPr>
              <a:t>desirable for gaining </a:t>
            </a:r>
            <a:r>
              <a:rPr lang="en-PH" sz="3600" b="1" dirty="0" smtClean="0">
                <a:solidFill>
                  <a:srgbClr val="C00000"/>
                </a:solidFill>
              </a:rPr>
              <a:t>wisdom</a:t>
            </a:r>
            <a:r>
              <a:rPr lang="en-PH" sz="3600" b="1" dirty="0" smtClean="0">
                <a:solidFill>
                  <a:schemeClr val="tx2">
                    <a:lumMod val="75000"/>
                  </a:schemeClr>
                </a:solidFill>
              </a:rPr>
              <a:t> (Gen 3: 7) …</a:t>
            </a:r>
            <a:endParaRPr lang="en-PH" sz="3200" b="1" dirty="0">
              <a:solidFill>
                <a:schemeClr val="tx2">
                  <a:lumMod val="75000"/>
                </a:schemeClr>
              </a:solidFill>
            </a:endParaRPr>
          </a:p>
        </p:txBody>
      </p:sp>
      <p:sp>
        <p:nvSpPr>
          <p:cNvPr id="2" name="Title 1"/>
          <p:cNvSpPr>
            <a:spLocks noGrp="1"/>
          </p:cNvSpPr>
          <p:nvPr>
            <p:ph type="title"/>
          </p:nvPr>
        </p:nvSpPr>
        <p:spPr/>
        <p:txBody>
          <a:bodyPr/>
          <a:lstStyle/>
          <a:p>
            <a:r>
              <a:rPr lang="en-PH" sz="4400" b="1" dirty="0" smtClean="0">
                <a:solidFill>
                  <a:srgbClr val="C00000"/>
                </a:solidFill>
              </a:rPr>
              <a:t/>
            </a:r>
            <a:br>
              <a:rPr lang="en-PH" sz="4400" b="1" dirty="0" smtClean="0">
                <a:solidFill>
                  <a:srgbClr val="C00000"/>
                </a:solidFill>
              </a:rPr>
            </a:br>
            <a:r>
              <a:rPr lang="en-PH" sz="4400" b="1" dirty="0" smtClean="0">
                <a:solidFill>
                  <a:srgbClr val="C00000"/>
                </a:solidFill>
              </a:rPr>
              <a:t>“</a:t>
            </a:r>
            <a:r>
              <a:rPr lang="en-PH" sz="4400" b="1" dirty="0">
                <a:solidFill>
                  <a:srgbClr val="C00000"/>
                </a:solidFill>
              </a:rPr>
              <a:t>The </a:t>
            </a:r>
            <a:r>
              <a:rPr lang="en-PH" sz="4400" b="1" dirty="0" smtClean="0">
                <a:solidFill>
                  <a:srgbClr val="C00000"/>
                </a:solidFill>
              </a:rPr>
              <a:t>FRUIT OF tree”</a:t>
            </a:r>
            <a:endParaRPr lang="en-PH" sz="7200" b="1" dirty="0">
              <a:solidFill>
                <a:srgbClr val="C0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1816223"/>
            <a:ext cx="2952328" cy="4396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35299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221</TotalTime>
  <Words>490</Words>
  <Application>Microsoft Office PowerPoint</Application>
  <PresentationFormat>On-screen Show (4:3)</PresentationFormat>
  <Paragraphs>50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Horizon</vt:lpstr>
      <vt:lpstr>“The tree of knowledge of Good and evil”</vt:lpstr>
      <vt:lpstr>Theology of Communication </vt:lpstr>
      <vt:lpstr>Theology of Communication </vt:lpstr>
      <vt:lpstr>Theology of Communication </vt:lpstr>
      <vt:lpstr>Distortion of Message</vt:lpstr>
      <vt:lpstr>Theology of Communication </vt:lpstr>
      <vt:lpstr>Meaning of “Craft” serpent </vt:lpstr>
      <vt:lpstr>“craft” in New testament</vt:lpstr>
      <vt:lpstr> “The FRUIT OF tree”</vt:lpstr>
      <vt:lpstr>Theology of  sin and Sexuality</vt:lpstr>
      <vt:lpstr>Jessica’s Story </vt:lpstr>
      <vt:lpstr>“The tree of knowledge of good and evil” exists even in our society …  to destroy God’s image in us  </vt:lpstr>
      <vt:lpstr>It can be the media and the lusty messages that craftily temping the holy people of God today. </vt:lpstr>
      <vt:lpstr>In response to the crafty Satan’s attempt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Kwon</dc:creator>
  <cp:lastModifiedBy>Bill Kwon</cp:lastModifiedBy>
  <cp:revision>25</cp:revision>
  <dcterms:created xsi:type="dcterms:W3CDTF">2013-10-16T09:14:08Z</dcterms:created>
  <dcterms:modified xsi:type="dcterms:W3CDTF">2014-01-20T16:53:27Z</dcterms:modified>
</cp:coreProperties>
</file>