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0" r:id="rId3"/>
    <p:sldId id="281" r:id="rId4"/>
    <p:sldId id="284" r:id="rId5"/>
    <p:sldId id="313" r:id="rId6"/>
    <p:sldId id="315" r:id="rId7"/>
    <p:sldId id="316" r:id="rId8"/>
    <p:sldId id="317" r:id="rId9"/>
    <p:sldId id="331" r:id="rId10"/>
    <p:sldId id="290" r:id="rId11"/>
    <p:sldId id="291" r:id="rId12"/>
    <p:sldId id="292" r:id="rId13"/>
    <p:sldId id="29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5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80036-95B6-454F-81E6-0923DA12356F}"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80036-95B6-454F-81E6-0923DA12356F}"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80036-95B6-454F-81E6-0923DA12356F}"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80036-95B6-454F-81E6-0923DA12356F}"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80036-95B6-454F-81E6-0923DA12356F}"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80036-95B6-454F-81E6-0923DA12356F}"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80036-95B6-454F-81E6-0923DA12356F}" type="datetimeFigureOut">
              <a:rPr lang="en-US" smtClean="0"/>
              <a:pPr/>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80036-95B6-454F-81E6-0923DA12356F}" type="datetimeFigureOut">
              <a:rPr lang="en-US" smtClean="0"/>
              <a:pPr/>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80036-95B6-454F-81E6-0923DA12356F}" type="datetimeFigureOut">
              <a:rPr lang="en-US" smtClean="0"/>
              <a:pPr/>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80036-95B6-454F-81E6-0923DA12356F}"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80036-95B6-454F-81E6-0923DA12356F}"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15C9C-0A1B-4615-84F9-1449FA2535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80036-95B6-454F-81E6-0923DA12356F}" type="datetimeFigureOut">
              <a:rPr lang="en-US" smtClean="0"/>
              <a:pPr/>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15C9C-0A1B-4615-84F9-1449FA2535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Title 1"/>
          <p:cNvSpPr>
            <a:spLocks noGrp="1"/>
          </p:cNvSpPr>
          <p:nvPr>
            <p:ph type="ctrTitle"/>
          </p:nvPr>
        </p:nvSpPr>
        <p:spPr>
          <a:xfrm>
            <a:off x="0" y="1066800"/>
            <a:ext cx="9144000" cy="3505199"/>
          </a:xfrm>
        </p:spPr>
        <p:txBody>
          <a:bodyPr>
            <a:noAutofit/>
          </a:bodyPr>
          <a:lstStyle/>
          <a:p>
            <a:r>
              <a:rPr lang="en-US" sz="6600" dirty="0" smtClean="0">
                <a:latin typeface="Adobe Garamond Pro Bold" pitchFamily="18" charset="0"/>
              </a:rPr>
              <a:t/>
            </a:r>
            <a:br>
              <a:rPr lang="en-US" sz="6600" dirty="0" smtClean="0">
                <a:latin typeface="Adobe Garamond Pro Bold" pitchFamily="18" charset="0"/>
              </a:rPr>
            </a:br>
            <a:r>
              <a:rPr lang="en-US" sz="5400" dirty="0" smtClean="0">
                <a:latin typeface="Adobe Garamond Pro Bold" pitchFamily="18" charset="0"/>
              </a:rPr>
              <a:t> </a:t>
            </a:r>
            <a:r>
              <a:rPr lang="en-US" sz="5400" dirty="0">
                <a:latin typeface="Adobe Garamond Pro Bold" pitchFamily="18" charset="0"/>
              </a:rPr>
              <a:t>“On What are You Basing Your Confidence</a:t>
            </a:r>
            <a:r>
              <a:rPr lang="en-US" sz="5400" dirty="0" smtClean="0">
                <a:latin typeface="Adobe Garamond Pro Bold" pitchFamily="18" charset="0"/>
              </a:rPr>
              <a:t>?”</a:t>
            </a:r>
            <a:br>
              <a:rPr lang="en-US" sz="5400" dirty="0" smtClean="0">
                <a:latin typeface="Adobe Garamond Pro Bold" pitchFamily="18" charset="0"/>
              </a:rPr>
            </a:br>
            <a:r>
              <a:rPr lang="en-US" sz="6600" dirty="0" smtClean="0">
                <a:latin typeface="Adobe Garamond Pro Bold" pitchFamily="18" charset="0"/>
              </a:rPr>
              <a:t/>
            </a:r>
            <a:br>
              <a:rPr lang="en-US" sz="6600" dirty="0" smtClean="0">
                <a:latin typeface="Adobe Garamond Pro Bold" pitchFamily="18" charset="0"/>
              </a:rPr>
            </a:br>
            <a:r>
              <a:rPr lang="en-US" sz="6600" dirty="0" smtClean="0">
                <a:latin typeface="Adobe Garamond Pro Bold" pitchFamily="18" charset="0"/>
              </a:rPr>
              <a:t/>
            </a:r>
            <a:br>
              <a:rPr lang="en-US" sz="6600" dirty="0" smtClean="0">
                <a:latin typeface="Adobe Garamond Pro Bold" pitchFamily="18" charset="0"/>
              </a:rPr>
            </a:br>
            <a:r>
              <a:rPr lang="en-US" dirty="0" smtClean="0">
                <a:latin typeface="Adobe Garamond Pro Bold" pitchFamily="18" charset="0"/>
              </a:rPr>
              <a:t>Dr. Floyd Cunningham  </a:t>
            </a:r>
            <a:endParaRPr lang="en-US" dirty="0">
              <a:latin typeface="Adobe Garamond Pro Bold" pitchFamily="18" charset="0"/>
            </a:endParaRPr>
          </a:p>
        </p:txBody>
      </p:sp>
      <p:sp>
        <p:nvSpPr>
          <p:cNvPr id="4" name="Subtitle 2"/>
          <p:cNvSpPr>
            <a:spLocks noGrp="1"/>
          </p:cNvSpPr>
          <p:nvPr>
            <p:ph type="subTitle" idx="1"/>
          </p:nvPr>
        </p:nvSpPr>
        <p:spPr>
          <a:xfrm>
            <a:off x="990600" y="2895600"/>
            <a:ext cx="7239000" cy="1752600"/>
          </a:xfrm>
        </p:spPr>
        <p:txBody>
          <a:bodyPr>
            <a:normAutofit/>
          </a:bodyPr>
          <a:lstStyle/>
          <a:p>
            <a:endParaRPr lang="en-US" sz="4000" dirty="0" smtClean="0">
              <a:solidFill>
                <a:schemeClr val="tx1"/>
              </a:solidFill>
            </a:endParaRPr>
          </a:p>
          <a:p>
            <a:r>
              <a:rPr lang="en-US" sz="4400" dirty="0" smtClean="0">
                <a:solidFill>
                  <a:schemeClr val="tx1"/>
                </a:solidFill>
              </a:rPr>
              <a:t>Acts 3:1-10</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Title 1"/>
          <p:cNvSpPr>
            <a:spLocks noGrp="1"/>
          </p:cNvSpPr>
          <p:nvPr>
            <p:ph type="ctrTitle"/>
          </p:nvPr>
        </p:nvSpPr>
        <p:spPr>
          <a:xfrm>
            <a:off x="685800" y="2130425"/>
            <a:ext cx="7772400" cy="1470025"/>
          </a:xfrm>
        </p:spPr>
        <p:txBody>
          <a:bodyPr>
            <a:noAutofit/>
          </a:bodyPr>
          <a:lstStyle/>
          <a:p>
            <a:r>
              <a:rPr lang="en-US" sz="8800" dirty="0"/>
              <a:t>RESPONSE PRAYER </a:t>
            </a:r>
            <a:r>
              <a:rPr lang="en-US" sz="8800" dirty="0" smtClean="0"/>
              <a:t/>
            </a:r>
            <a:br>
              <a:rPr lang="en-US" sz="8800" dirty="0" smtClean="0"/>
            </a:br>
            <a:r>
              <a:rPr lang="en-US" sz="4800" dirty="0" smtClean="0"/>
              <a:t>(</a:t>
            </a:r>
            <a:r>
              <a:rPr lang="en-US" sz="4800" dirty="0"/>
              <a:t>In Unison)</a:t>
            </a:r>
            <a:r>
              <a:rPr lang="en-US" sz="8800" dirty="0"/>
              <a:t/>
            </a:r>
            <a:br>
              <a:rPr lang="en-US" sz="8800" dirty="0"/>
            </a:br>
            <a:endParaRPr lang="en-US" sz="8800" dirty="0">
              <a:latin typeface="Adobe Garamond Pro Bol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762000" y="762000"/>
            <a:ext cx="8382000" cy="5632311"/>
          </a:xfrm>
          <a:prstGeom prst="rect">
            <a:avLst/>
          </a:prstGeom>
        </p:spPr>
        <p:txBody>
          <a:bodyPr wrap="square">
            <a:spAutoFit/>
          </a:bodyPr>
          <a:lstStyle/>
          <a:p>
            <a:r>
              <a:rPr lang="en-US" sz="4000" dirty="0" smtClean="0"/>
              <a:t>Our Father, as </a:t>
            </a:r>
            <a:r>
              <a:rPr lang="en-US" sz="4000" dirty="0"/>
              <a:t>we this day </a:t>
            </a:r>
            <a:r>
              <a:rPr lang="en-US" sz="4000" dirty="0" smtClean="0"/>
              <a:t>live and pray, </a:t>
            </a:r>
          </a:p>
          <a:p>
            <a:r>
              <a:rPr lang="en-US" sz="4000" dirty="0"/>
              <a:t>e</a:t>
            </a:r>
            <a:r>
              <a:rPr lang="en-US" sz="4000" dirty="0" smtClean="0"/>
              <a:t>mpower us </a:t>
            </a:r>
            <a:r>
              <a:rPr lang="en-US" sz="4000" dirty="0"/>
              <a:t>your word and will obey. </a:t>
            </a:r>
            <a:endParaRPr lang="en-US" sz="4000" dirty="0" smtClean="0"/>
          </a:p>
          <a:p>
            <a:r>
              <a:rPr lang="en-US" sz="4000" dirty="0" smtClean="0"/>
              <a:t>Direct </a:t>
            </a:r>
            <a:r>
              <a:rPr lang="en-US" sz="4000" dirty="0"/>
              <a:t>our sight straight and not away into the hearts and needs of crippled </a:t>
            </a:r>
            <a:r>
              <a:rPr lang="en-US" sz="4000" dirty="0" smtClean="0"/>
              <a:t>souls. </a:t>
            </a:r>
          </a:p>
          <a:p>
            <a:r>
              <a:rPr lang="en-US" sz="4000" dirty="0" smtClean="0"/>
              <a:t>Enable </a:t>
            </a:r>
            <a:r>
              <a:rPr lang="en-US" sz="4000" dirty="0"/>
              <a:t>us to offer love, faith, and hope to those whose confidence is built on </a:t>
            </a:r>
            <a:r>
              <a:rPr lang="en-US" sz="4000" dirty="0" smtClean="0"/>
              <a:t>something less than </a:t>
            </a:r>
            <a:r>
              <a:rPr lang="en-US" sz="4000" dirty="0"/>
              <a:t>the Resurrected </a:t>
            </a:r>
            <a:r>
              <a:rPr lang="en-US" sz="4000" dirty="0" smtClean="0"/>
              <a:t>Son. </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762000" y="304800"/>
            <a:ext cx="8458200" cy="6247864"/>
          </a:xfrm>
          <a:prstGeom prst="rect">
            <a:avLst/>
          </a:prstGeom>
        </p:spPr>
        <p:txBody>
          <a:bodyPr wrap="square">
            <a:spAutoFit/>
          </a:bodyPr>
          <a:lstStyle/>
          <a:p>
            <a:r>
              <a:rPr lang="en-US" sz="4000" dirty="0"/>
              <a:t>Should we feel too, our crippled lives, our misplaced faith, and lack of trust; should we feel all around our soul give way, be still, oh Lord, our Hope and stay. Should we feel tempted Lord, to depend on our own strength, lift up our eyes to you, oh Lord. </a:t>
            </a:r>
            <a:endParaRPr lang="en-US" sz="4000" dirty="0" smtClean="0"/>
          </a:p>
          <a:p>
            <a:r>
              <a:rPr lang="en-US" sz="4000" dirty="0" smtClean="0"/>
              <a:t>In </a:t>
            </a:r>
            <a:r>
              <a:rPr lang="en-US" sz="4000" dirty="0"/>
              <a:t>you alone, Lord Jesus Christ, we place our trust and our confidence, and lift this prayer.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990600" y="305068"/>
            <a:ext cx="7696200" cy="6247864"/>
          </a:xfrm>
          <a:prstGeom prst="rect">
            <a:avLst/>
          </a:prstGeom>
        </p:spPr>
        <p:txBody>
          <a:bodyPr wrap="square">
            <a:spAutoFit/>
          </a:bodyPr>
          <a:lstStyle/>
          <a:p>
            <a:r>
              <a:rPr lang="en-US" sz="4000" b="1" dirty="0" smtClean="0"/>
              <a:t>BENEDICTION</a:t>
            </a:r>
          </a:p>
          <a:p>
            <a:r>
              <a:rPr lang="en-US" sz="4000" dirty="0" smtClean="0"/>
              <a:t>Fear </a:t>
            </a:r>
            <a:r>
              <a:rPr lang="en-US" sz="4000" dirty="0"/>
              <a:t>not, God is with you. </a:t>
            </a:r>
            <a:endParaRPr lang="en-US" sz="4000" dirty="0" smtClean="0"/>
          </a:p>
          <a:p>
            <a:r>
              <a:rPr lang="en-US" sz="4000" dirty="0" smtClean="0"/>
              <a:t>Be </a:t>
            </a:r>
            <a:r>
              <a:rPr lang="en-US" sz="4000" dirty="0"/>
              <a:t>not dismayed. </a:t>
            </a:r>
            <a:endParaRPr lang="en-US" sz="4000" dirty="0" smtClean="0"/>
          </a:p>
          <a:p>
            <a:r>
              <a:rPr lang="en-US" sz="4000" dirty="0" smtClean="0"/>
              <a:t>He </a:t>
            </a:r>
            <a:r>
              <a:rPr lang="en-US" sz="4000" dirty="0"/>
              <a:t>is your </a:t>
            </a:r>
            <a:r>
              <a:rPr lang="en-US" sz="4000" dirty="0" smtClean="0"/>
              <a:t>God, </a:t>
            </a:r>
          </a:p>
          <a:p>
            <a:r>
              <a:rPr lang="en-US" sz="4000" dirty="0"/>
              <a:t>H</a:t>
            </a:r>
            <a:r>
              <a:rPr lang="en-US" sz="4000" dirty="0" smtClean="0"/>
              <a:t>e </a:t>
            </a:r>
            <a:r>
              <a:rPr lang="en-US" sz="4000" dirty="0"/>
              <a:t>will still give you aid. </a:t>
            </a:r>
            <a:endParaRPr lang="en-US" sz="4000" dirty="0" smtClean="0"/>
          </a:p>
          <a:p>
            <a:r>
              <a:rPr lang="en-US" sz="4000" dirty="0" smtClean="0"/>
              <a:t>May the Spirit strengthen </a:t>
            </a:r>
            <a:r>
              <a:rPr lang="en-US" sz="4000" dirty="0"/>
              <a:t>you, </a:t>
            </a:r>
            <a:endParaRPr lang="en-US" sz="4000" dirty="0" smtClean="0"/>
          </a:p>
          <a:p>
            <a:r>
              <a:rPr lang="en-US" sz="4000" dirty="0" smtClean="0"/>
              <a:t>Christ help you, </a:t>
            </a:r>
          </a:p>
          <a:p>
            <a:r>
              <a:rPr lang="en-US" sz="4000" dirty="0"/>
              <a:t>A</a:t>
            </a:r>
            <a:r>
              <a:rPr lang="en-US" sz="4000" dirty="0" smtClean="0"/>
              <a:t>nd cause </a:t>
            </a:r>
            <a:r>
              <a:rPr lang="en-US" sz="4000" dirty="0"/>
              <a:t>you to stand, </a:t>
            </a:r>
            <a:endParaRPr lang="en-US" sz="4000" dirty="0" smtClean="0"/>
          </a:p>
          <a:p>
            <a:r>
              <a:rPr lang="en-US" sz="4000" dirty="0"/>
              <a:t>U</a:t>
            </a:r>
            <a:r>
              <a:rPr lang="en-US" sz="4000" dirty="0" smtClean="0"/>
              <a:t>pheld </a:t>
            </a:r>
            <a:r>
              <a:rPr lang="en-US" sz="4000" dirty="0"/>
              <a:t>by </a:t>
            </a:r>
            <a:r>
              <a:rPr lang="en-US" sz="4000" dirty="0" smtClean="0"/>
              <a:t>God’s gracious</a:t>
            </a:r>
            <a:r>
              <a:rPr lang="en-US" sz="4000" dirty="0"/>
              <a:t>, omnipotent hand</a:t>
            </a:r>
            <a:r>
              <a:rPr lang="en-US" sz="4000" dirty="0" smtClean="0"/>
              <a:t>. Amen.</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Rectangle 3"/>
          <p:cNvSpPr/>
          <p:nvPr/>
        </p:nvSpPr>
        <p:spPr>
          <a:xfrm>
            <a:off x="2133600" y="381000"/>
            <a:ext cx="184731" cy="584775"/>
          </a:xfrm>
          <a:prstGeom prst="rect">
            <a:avLst/>
          </a:prstGeom>
          <a:solidFill>
            <a:schemeClr val="bg2">
              <a:lumMod val="75000"/>
              <a:alpha val="70000"/>
            </a:schemeClr>
          </a:solidFill>
        </p:spPr>
        <p:txBody>
          <a:bodyPr wrap="none">
            <a:spAutoFit/>
          </a:bodyPr>
          <a:lstStyle/>
          <a:p>
            <a:endParaRPr lang="en-US" sz="3200" b="1" dirty="0"/>
          </a:p>
        </p:txBody>
      </p:sp>
      <p:sp>
        <p:nvSpPr>
          <p:cNvPr id="5" name="Rectangle 4"/>
          <p:cNvSpPr/>
          <p:nvPr/>
        </p:nvSpPr>
        <p:spPr>
          <a:xfrm>
            <a:off x="381000" y="1066800"/>
            <a:ext cx="8305800" cy="5180905"/>
          </a:xfrm>
          <a:prstGeom prst="rect">
            <a:avLst/>
          </a:prstGeom>
          <a:solidFill>
            <a:schemeClr val="bg2">
              <a:lumMod val="90000"/>
            </a:schemeClr>
          </a:solidFill>
        </p:spPr>
        <p:txBody>
          <a:bodyPr wrap="square">
            <a:spAutoFit/>
          </a:bodyPr>
          <a:lstStyle/>
          <a:p>
            <a:r>
              <a:rPr lang="en-US" dirty="0" smtClean="0"/>
              <a:t> </a:t>
            </a:r>
            <a:r>
              <a:rPr lang="en-US" sz="3200" b="1" baseline="30000" dirty="0" smtClean="0"/>
              <a:t>1</a:t>
            </a:r>
            <a:r>
              <a:rPr lang="en-US" sz="3200" b="1" dirty="0" smtClean="0"/>
              <a:t> </a:t>
            </a:r>
            <a:r>
              <a:rPr lang="en-US" sz="3200" dirty="0" smtClean="0"/>
              <a:t>One </a:t>
            </a:r>
            <a:r>
              <a:rPr lang="en-US" sz="3200" dirty="0"/>
              <a:t>day Peter and John were going up to the temple at the time of prayer—at three in the afternoon. </a:t>
            </a:r>
            <a:endParaRPr lang="en-US" sz="3200" dirty="0" smtClean="0"/>
          </a:p>
          <a:p>
            <a:endParaRPr lang="en-US" sz="3200" b="1" baseline="30000" dirty="0" smtClean="0"/>
          </a:p>
          <a:p>
            <a:r>
              <a:rPr lang="en-US" sz="3200" b="1" baseline="30000" dirty="0" smtClean="0"/>
              <a:t>2</a:t>
            </a:r>
            <a:r>
              <a:rPr lang="en-US" sz="3200" b="1" baseline="30000" dirty="0"/>
              <a:t> </a:t>
            </a:r>
            <a:r>
              <a:rPr lang="en-US" sz="3200" dirty="0"/>
              <a:t>Now a man who was lame from birth was being carried to the temple gate called Beautiful, where he was put every day to beg from those going into the temple courts</a:t>
            </a:r>
            <a:r>
              <a:rPr lang="en-US" sz="3200" dirty="0" smtClean="0"/>
              <a:t>.</a:t>
            </a:r>
          </a:p>
          <a:p>
            <a:endParaRPr lang="en-US" sz="3200" b="1" baseline="30000" dirty="0" smtClean="0"/>
          </a:p>
          <a:p>
            <a:r>
              <a:rPr lang="en-US" sz="3200" b="1" baseline="30000" dirty="0" smtClean="0"/>
              <a:t>3</a:t>
            </a:r>
            <a:r>
              <a:rPr lang="en-US" sz="3200" b="1" baseline="30000" dirty="0"/>
              <a:t> </a:t>
            </a:r>
            <a:r>
              <a:rPr lang="en-US" sz="3200" dirty="0"/>
              <a:t>When he saw Peter and John about to enter, he asked them for money.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533400" y="838200"/>
            <a:ext cx="8001000" cy="4524315"/>
          </a:xfrm>
          <a:prstGeom prst="rect">
            <a:avLst/>
          </a:prstGeom>
          <a:solidFill>
            <a:schemeClr val="bg2">
              <a:lumMod val="90000"/>
            </a:schemeClr>
          </a:solidFill>
        </p:spPr>
        <p:txBody>
          <a:bodyPr wrap="square">
            <a:spAutoFit/>
          </a:bodyPr>
          <a:lstStyle/>
          <a:p>
            <a:r>
              <a:rPr lang="en-US" sz="3200" dirty="0" smtClean="0"/>
              <a:t> </a:t>
            </a:r>
            <a:r>
              <a:rPr lang="en-US" sz="3200" b="1" baseline="30000" dirty="0" smtClean="0"/>
              <a:t>4</a:t>
            </a:r>
            <a:r>
              <a:rPr lang="en-US" sz="3200" dirty="0" smtClean="0"/>
              <a:t>Peter </a:t>
            </a:r>
            <a:r>
              <a:rPr lang="en-US" sz="3200" dirty="0"/>
              <a:t>looked straight at him, as did John. Then Peter said, “Look at us</a:t>
            </a:r>
            <a:r>
              <a:rPr lang="en-US" sz="3200" dirty="0" smtClean="0"/>
              <a:t>!”</a:t>
            </a:r>
          </a:p>
          <a:p>
            <a:endParaRPr lang="en-US" sz="3200" dirty="0" smtClean="0"/>
          </a:p>
          <a:p>
            <a:r>
              <a:rPr lang="en-US" sz="3200" dirty="0"/>
              <a:t> </a:t>
            </a:r>
            <a:r>
              <a:rPr lang="en-US" sz="3200" b="1" baseline="30000" dirty="0"/>
              <a:t>5</a:t>
            </a:r>
            <a:r>
              <a:rPr lang="en-US" sz="3200" dirty="0"/>
              <a:t> So the man gave them his attention, expecting to get something from them</a:t>
            </a:r>
            <a:r>
              <a:rPr lang="en-US" sz="3200" dirty="0" smtClean="0"/>
              <a:t>.</a:t>
            </a:r>
          </a:p>
          <a:p>
            <a:endParaRPr lang="en-US" sz="3200" dirty="0" smtClean="0"/>
          </a:p>
          <a:p>
            <a:r>
              <a:rPr lang="en-US" sz="3200" b="1" baseline="30000" dirty="0" smtClean="0"/>
              <a:t>6</a:t>
            </a:r>
            <a:r>
              <a:rPr lang="en-US" sz="3200" b="1" dirty="0" smtClean="0"/>
              <a:t> </a:t>
            </a:r>
            <a:r>
              <a:rPr lang="en-US" sz="3200" dirty="0" smtClean="0"/>
              <a:t>Then </a:t>
            </a:r>
            <a:r>
              <a:rPr lang="en-US" sz="3200" dirty="0"/>
              <a:t>Peter said, “Silver or gold I do not have, but what I do have I give you. In the name of Jesus Christ of Nazareth, walk.”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381000" y="135315"/>
            <a:ext cx="8458200" cy="6494085"/>
          </a:xfrm>
          <a:prstGeom prst="rect">
            <a:avLst/>
          </a:prstGeom>
          <a:solidFill>
            <a:schemeClr val="bg2">
              <a:lumMod val="90000"/>
            </a:schemeClr>
          </a:solidFill>
        </p:spPr>
        <p:txBody>
          <a:bodyPr wrap="square">
            <a:spAutoFit/>
          </a:bodyPr>
          <a:lstStyle/>
          <a:p>
            <a:r>
              <a:rPr lang="en-US" b="1" baseline="30000" dirty="0"/>
              <a:t> </a:t>
            </a:r>
            <a:r>
              <a:rPr lang="en-US" sz="3200" b="1" baseline="30000" dirty="0" smtClean="0"/>
              <a:t>8</a:t>
            </a:r>
            <a:r>
              <a:rPr lang="en-US" sz="3200" b="1" dirty="0" smtClean="0"/>
              <a:t> </a:t>
            </a:r>
            <a:r>
              <a:rPr lang="en-US" sz="3200" dirty="0" smtClean="0"/>
              <a:t>Taking </a:t>
            </a:r>
            <a:r>
              <a:rPr lang="en-US" sz="3200" dirty="0"/>
              <a:t>him by the right hand, he helped him up, and instantly the man’s feet and ankles became strong. 8 He jumped to his feet and began to walk. Then he went with them into the temple courts, walking and jumping, and praising God. </a:t>
            </a:r>
            <a:endParaRPr lang="en-US" sz="3200" dirty="0" smtClean="0"/>
          </a:p>
          <a:p>
            <a:endParaRPr lang="en-US" sz="3200" dirty="0" smtClean="0"/>
          </a:p>
          <a:p>
            <a:r>
              <a:rPr lang="en-US" sz="3200" b="1" baseline="30000" dirty="0" smtClean="0"/>
              <a:t> 9</a:t>
            </a:r>
            <a:r>
              <a:rPr lang="en-US" sz="3200" b="1" dirty="0" smtClean="0"/>
              <a:t> </a:t>
            </a:r>
            <a:r>
              <a:rPr lang="en-US" sz="3200" dirty="0" smtClean="0"/>
              <a:t>When </a:t>
            </a:r>
            <a:r>
              <a:rPr lang="en-US" sz="3200" dirty="0"/>
              <a:t>all the people saw him walking and praising God, </a:t>
            </a:r>
            <a:endParaRPr lang="en-US" sz="3200" dirty="0" smtClean="0"/>
          </a:p>
          <a:p>
            <a:endParaRPr lang="en-US" sz="3200" dirty="0" smtClean="0"/>
          </a:p>
          <a:p>
            <a:r>
              <a:rPr lang="en-US" sz="3200" b="1" baseline="30000" dirty="0" smtClean="0"/>
              <a:t>10</a:t>
            </a:r>
            <a:r>
              <a:rPr lang="en-US" sz="3200" dirty="0"/>
              <a:t> they recognized him as the same man who used to sit begging at the temple gate called Beautiful, and they were filled with wonder and amazement at what had happened to him.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6146" name="Picture 2" descr="http://2.bp.blogspot.com/-NR_TSb1tF2Q/TyX2mhrZaQI/AAAAAAAACMI/bTyyl2FSUN8/s1600/Hezekiah+Flaunting-His-Wealth.jpg"/>
          <p:cNvPicPr>
            <a:picLocks noChangeAspect="1" noChangeArrowheads="1"/>
          </p:cNvPicPr>
          <p:nvPr/>
        </p:nvPicPr>
        <p:blipFill>
          <a:blip r:embed="rId3" cstate="print"/>
          <a:srcRect l="6000" t="5333" r="6000" b="17333"/>
          <a:stretch>
            <a:fillRect/>
          </a:stretch>
        </p:blipFill>
        <p:spPr bwMode="auto">
          <a:xfrm>
            <a:off x="152400" y="152400"/>
            <a:ext cx="7086600" cy="4670714"/>
          </a:xfrm>
          <a:prstGeom prst="rect">
            <a:avLst/>
          </a:prstGeom>
          <a:noFill/>
        </p:spPr>
      </p:pic>
      <p:sp>
        <p:nvSpPr>
          <p:cNvPr id="5" name="Rectangle 4"/>
          <p:cNvSpPr/>
          <p:nvPr/>
        </p:nvSpPr>
        <p:spPr>
          <a:xfrm>
            <a:off x="7391400" y="990600"/>
            <a:ext cx="1524000" cy="1569660"/>
          </a:xfrm>
          <a:prstGeom prst="rect">
            <a:avLst/>
          </a:prstGeom>
          <a:solidFill>
            <a:schemeClr val="bg2">
              <a:lumMod val="75000"/>
            </a:schemeClr>
          </a:solidFill>
        </p:spPr>
        <p:txBody>
          <a:bodyPr wrap="square">
            <a:spAutoFit/>
          </a:bodyPr>
          <a:lstStyle/>
          <a:p>
            <a:r>
              <a:rPr lang="en-US" sz="2400" b="1" dirty="0" smtClean="0"/>
              <a:t>Hezekiah gave up the silver and gold.</a:t>
            </a:r>
            <a:endParaRPr lang="en-US" sz="2400" b="1" dirty="0"/>
          </a:p>
        </p:txBody>
      </p:sp>
      <p:sp>
        <p:nvSpPr>
          <p:cNvPr id="2" name="TextBox 1"/>
          <p:cNvSpPr txBox="1"/>
          <p:nvPr/>
        </p:nvSpPr>
        <p:spPr>
          <a:xfrm>
            <a:off x="609600" y="5020270"/>
            <a:ext cx="8305800" cy="1477328"/>
          </a:xfrm>
          <a:prstGeom prst="rect">
            <a:avLst/>
          </a:prstGeom>
          <a:noFill/>
        </p:spPr>
        <p:txBody>
          <a:bodyPr wrap="square" rtlCol="0">
            <a:spAutoFit/>
          </a:bodyPr>
          <a:lstStyle/>
          <a:p>
            <a:pPr lvl="0" algn="ctr" fontAlgn="base">
              <a:spcBef>
                <a:spcPct val="0"/>
              </a:spcBef>
              <a:spcAft>
                <a:spcPct val="0"/>
              </a:spcAft>
            </a:pPr>
            <a:r>
              <a:rPr lang="en-US" sz="3600" b="1" i="1" dirty="0">
                <a:latin typeface="Times New Roman" pitchFamily="18" charset="0"/>
                <a:ea typeface="Calibri" pitchFamily="34" charset="0"/>
                <a:cs typeface="Times New Roman" pitchFamily="18" charset="0"/>
              </a:rPr>
              <a:t>On what does your confidence rest? </a:t>
            </a:r>
          </a:p>
          <a:p>
            <a:pPr lvl="0" algn="ctr" fontAlgn="base">
              <a:spcBef>
                <a:spcPct val="0"/>
              </a:spcBef>
              <a:spcAft>
                <a:spcPct val="0"/>
              </a:spcAft>
            </a:pPr>
            <a:r>
              <a:rPr lang="en-US" sz="3600" b="1" i="1" dirty="0">
                <a:latin typeface="Times New Roman" pitchFamily="18" charset="0"/>
                <a:ea typeface="Calibri" pitchFamily="34" charset="0"/>
                <a:cs typeface="Times New Roman" pitchFamily="18" charset="0"/>
              </a:rPr>
              <a:t>What tempts you to give up?</a:t>
            </a:r>
            <a:endParaRPr lang="en-US" sz="3600" b="1" i="1" dirty="0">
              <a:latin typeface="Arial" pitchFamily="34"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100" name="Picture 4" descr="http://st-takla.org/Gallery/var/albums/Bible/Illustrations/Standard-Bible/4-Standard-Bible-Story-Readers-Book-Four/www-St-Takla-org--51-Peter-and-John-heal-a-lame-man-by-the-Gate-Beautiful-4.jpg?m=1298584860"/>
          <p:cNvPicPr>
            <a:picLocks noChangeAspect="1" noChangeArrowheads="1"/>
          </p:cNvPicPr>
          <p:nvPr/>
        </p:nvPicPr>
        <p:blipFill>
          <a:blip r:embed="rId3" cstate="print"/>
          <a:srcRect l="5008" t="3061" r="3451" b="6122"/>
          <a:stretch>
            <a:fillRect/>
          </a:stretch>
        </p:blipFill>
        <p:spPr bwMode="auto">
          <a:xfrm>
            <a:off x="609600" y="347354"/>
            <a:ext cx="5029200" cy="5901047"/>
          </a:xfrm>
          <a:prstGeom prst="rect">
            <a:avLst/>
          </a:prstGeom>
          <a:noFill/>
        </p:spPr>
      </p:pic>
      <p:sp>
        <p:nvSpPr>
          <p:cNvPr id="4101" name="Rectangle 5"/>
          <p:cNvSpPr>
            <a:spLocks noChangeArrowheads="1"/>
          </p:cNvSpPr>
          <p:nvPr/>
        </p:nvSpPr>
        <p:spPr bwMode="auto">
          <a:xfrm>
            <a:off x="6019800" y="410290"/>
            <a:ext cx="29249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name of Jesus Christ of Nazareth, walk!</a:t>
            </a:r>
            <a:r>
              <a:rPr kumimoji="0" lang="en-US" sz="3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838200" y="1770728"/>
            <a:ext cx="8382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APPLICATION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the meaning of all of this for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Silver and gold have we none! </a:t>
            </a: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Stripped away of everything upon which we have confidence, we too are forced to see our own weakness, and rely wholly on the mercy of God.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Rectangle 2"/>
          <p:cNvSpPr/>
          <p:nvPr/>
        </p:nvSpPr>
        <p:spPr>
          <a:xfrm>
            <a:off x="1066800" y="838200"/>
            <a:ext cx="8001000" cy="5632311"/>
          </a:xfrm>
          <a:prstGeom prst="rect">
            <a:avLst/>
          </a:prstGeom>
        </p:spPr>
        <p:txBody>
          <a:bodyPr wrap="square">
            <a:spAutoFit/>
          </a:bodyPr>
          <a:lstStyle/>
          <a:p>
            <a:pPr lvl="0" eaLnBrk="0" fontAlgn="base" hangingPunct="0">
              <a:lnSpc>
                <a:spcPct val="150000"/>
              </a:lnSpc>
              <a:spcBef>
                <a:spcPct val="0"/>
              </a:spcBef>
              <a:spcAft>
                <a:spcPct val="0"/>
              </a:spcAft>
              <a:buFontTx/>
              <a:buChar char="•"/>
            </a:pPr>
            <a:r>
              <a:rPr lang="en-US" sz="2800" dirty="0" smtClean="0">
                <a:latin typeface="Times New Roman" pitchFamily="18" charset="0"/>
                <a:ea typeface="Calibri" pitchFamily="34" charset="0"/>
                <a:cs typeface="Times New Roman" pitchFamily="18" charset="0"/>
              </a:rPr>
              <a:t>In our weakness, in our frailty, in our own </a:t>
            </a:r>
            <a:r>
              <a:rPr lang="en-US" sz="2800" dirty="0" smtClean="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crippled</a:t>
            </a:r>
            <a:r>
              <a:rPr lang="en-US" sz="2800" dirty="0" smtClean="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condition </a:t>
            </a:r>
            <a:r>
              <a:rPr lang="en-US" sz="2800" dirty="0" smtClean="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spiritually, morally, emotionally, physically: there is HOPE. You are loved. Have faith. Your Healer, the Great Physician is here. He has not overlooked you. He asks you to look up, to look at him. Rise and be healed! Walk!</a:t>
            </a:r>
          </a:p>
          <a:p>
            <a:pPr lvl="0" eaLnBrk="0" fontAlgn="base" hangingPunct="0">
              <a:lnSpc>
                <a:spcPct val="150000"/>
              </a:lnSpc>
              <a:spcBef>
                <a:spcPct val="0"/>
              </a:spcBef>
              <a:spcAft>
                <a:spcPct val="0"/>
              </a:spcAft>
              <a:buFontTx/>
              <a:buChar char="•"/>
            </a:pPr>
            <a:endParaRPr lang="en-US" sz="1600" dirty="0" smtClean="0">
              <a:latin typeface="Arial" pitchFamily="34" charset="0"/>
            </a:endParaRPr>
          </a:p>
          <a:p>
            <a:pPr lvl="0" eaLnBrk="0" fontAlgn="base" hangingPunct="0">
              <a:lnSpc>
                <a:spcPct val="150000"/>
              </a:lnSpc>
              <a:spcBef>
                <a:spcPct val="0"/>
              </a:spcBef>
              <a:spcAft>
                <a:spcPct val="0"/>
              </a:spcAft>
              <a:buFontTx/>
              <a:buChar char="•"/>
            </a:pPr>
            <a:r>
              <a:rPr lang="en-US" sz="2800" dirty="0" smtClean="0">
                <a:latin typeface="Times New Roman" pitchFamily="18" charset="0"/>
                <a:ea typeface="Calibri" pitchFamily="34" charset="0"/>
                <a:cs typeface="Times New Roman" pitchFamily="18" charset="0"/>
              </a:rPr>
              <a:t>Up from our “</a:t>
            </a:r>
            <a:r>
              <a:rPr lang="en-US" sz="2800" dirty="0" err="1" smtClean="0">
                <a:latin typeface="Times New Roman" pitchFamily="18" charset="0"/>
                <a:ea typeface="Calibri" pitchFamily="34" charset="0"/>
                <a:cs typeface="Times New Roman" pitchFamily="18" charset="0"/>
              </a:rPr>
              <a:t>crippledness</a:t>
            </a:r>
            <a:r>
              <a:rPr lang="en-US" sz="2800" dirty="0" smtClean="0">
                <a:latin typeface="Times New Roman" pitchFamily="18" charset="0"/>
                <a:ea typeface="Calibri" pitchFamily="34" charset="0"/>
                <a:cs typeface="Times New Roman" pitchFamily="18" charset="0"/>
              </a:rPr>
              <a:t>,” we convey to others: HOPE; have faith; you are loved. </a:t>
            </a:r>
            <a:endParaRPr lang="en-US" sz="4400" dirty="0" smtClean="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tones antique pape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Title 1"/>
          <p:cNvSpPr>
            <a:spLocks noGrp="1"/>
          </p:cNvSpPr>
          <p:nvPr>
            <p:ph type="ctrTitle"/>
          </p:nvPr>
        </p:nvSpPr>
        <p:spPr>
          <a:xfrm>
            <a:off x="685800" y="2339975"/>
            <a:ext cx="7772400" cy="1470025"/>
          </a:xfrm>
        </p:spPr>
        <p:txBody>
          <a:bodyPr>
            <a:noAutofit/>
          </a:bodyPr>
          <a:lstStyle/>
          <a:p>
            <a:r>
              <a:rPr lang="en-US" sz="8800" dirty="0" smtClean="0">
                <a:latin typeface="Adobe Garamond Pro Bold" pitchFamily="18" charset="0"/>
              </a:rPr>
              <a:t>Special Music</a:t>
            </a:r>
            <a:br>
              <a:rPr lang="en-US" sz="8800" dirty="0" smtClean="0">
                <a:latin typeface="Adobe Garamond Pro Bold" pitchFamily="18" charset="0"/>
              </a:rPr>
            </a:br>
            <a:r>
              <a:rPr lang="en-US" sz="8800" dirty="0">
                <a:latin typeface="Adobe Garamond Pro Bold" pitchFamily="18" charset="0"/>
              </a:rPr>
              <a:t/>
            </a:r>
            <a:br>
              <a:rPr lang="en-US" sz="8800" dirty="0">
                <a:latin typeface="Adobe Garamond Pro Bold" pitchFamily="18" charset="0"/>
              </a:rPr>
            </a:br>
            <a:r>
              <a:rPr lang="en-US" sz="5400" dirty="0" smtClean="0">
                <a:solidFill>
                  <a:schemeClr val="tx1"/>
                </a:solidFill>
              </a:rPr>
              <a:t>Joy </a:t>
            </a:r>
            <a:r>
              <a:rPr lang="en-US" sz="5400" dirty="0" err="1" smtClean="0">
                <a:solidFill>
                  <a:schemeClr val="tx1"/>
                </a:solidFill>
              </a:rPr>
              <a:t>Pring</a:t>
            </a:r>
            <a:r>
              <a:rPr lang="en-US" sz="8800" dirty="0" smtClean="0">
                <a:solidFill>
                  <a:schemeClr val="tx1"/>
                </a:solidFill>
              </a:rPr>
              <a:t/>
            </a:r>
            <a:br>
              <a:rPr lang="en-US" sz="8800" dirty="0" smtClean="0">
                <a:solidFill>
                  <a:schemeClr val="tx1"/>
                </a:solidFill>
              </a:rPr>
            </a:br>
            <a:endParaRPr lang="en-US" sz="8800" dirty="0">
              <a:latin typeface="Adobe Garamond Pro Bol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370</Words>
  <Application>Microsoft Office PowerPoint</Application>
  <PresentationFormat>全屏显示(4:3)</PresentationFormat>
  <Paragraphs>48</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Theme</vt:lpstr>
      <vt:lpstr>  “On What are You Basing Your Confidence?”   Dr. Floyd Cunningham  </vt:lpstr>
      <vt:lpstr>幻灯片 2</vt:lpstr>
      <vt:lpstr>幻灯片 3</vt:lpstr>
      <vt:lpstr>幻灯片 4</vt:lpstr>
      <vt:lpstr>幻灯片 5</vt:lpstr>
      <vt:lpstr>幻灯片 6</vt:lpstr>
      <vt:lpstr>幻灯片 7</vt:lpstr>
      <vt:lpstr>幻灯片 8</vt:lpstr>
      <vt:lpstr>Special Music  Joy Pring </vt:lpstr>
      <vt:lpstr>RESPONSE PRAYER  (In Unison) </vt:lpstr>
      <vt:lpstr>幻灯片 11</vt:lpstr>
      <vt:lpstr>幻灯片 12</vt:lpstr>
      <vt:lpstr>幻灯片 13</vt:lpstr>
    </vt:vector>
  </TitlesOfParts>
  <Company>APNTS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Chapel Service</dc:title>
  <dc:creator>student</dc:creator>
  <cp:lastModifiedBy>meiling</cp:lastModifiedBy>
  <cp:revision>39</cp:revision>
  <dcterms:created xsi:type="dcterms:W3CDTF">2014-02-28T06:54:15Z</dcterms:created>
  <dcterms:modified xsi:type="dcterms:W3CDTF">2014-03-10T07:51:56Z</dcterms:modified>
</cp:coreProperties>
</file>