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84"/>
  </p:notesMasterIdLst>
  <p:sldIdLst>
    <p:sldId id="256" r:id="rId3"/>
    <p:sldId id="270" r:id="rId4"/>
    <p:sldId id="275" r:id="rId5"/>
    <p:sldId id="335" r:id="rId6"/>
    <p:sldId id="336" r:id="rId7"/>
    <p:sldId id="337" r:id="rId8"/>
    <p:sldId id="338" r:id="rId9"/>
    <p:sldId id="339" r:id="rId10"/>
    <p:sldId id="340" r:id="rId11"/>
    <p:sldId id="341" r:id="rId12"/>
    <p:sldId id="271" r:id="rId13"/>
    <p:sldId id="342" r:id="rId14"/>
    <p:sldId id="343" r:id="rId15"/>
    <p:sldId id="344" r:id="rId16"/>
    <p:sldId id="345" r:id="rId17"/>
    <p:sldId id="346" r:id="rId18"/>
    <p:sldId id="347" r:id="rId19"/>
    <p:sldId id="348" r:id="rId20"/>
    <p:sldId id="349" r:id="rId21"/>
    <p:sldId id="350" r:id="rId22"/>
    <p:sldId id="351" r:id="rId23"/>
    <p:sldId id="274" r:id="rId24"/>
    <p:sldId id="272"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278" r:id="rId80"/>
    <p:sldId id="279" r:id="rId81"/>
    <p:sldId id="280" r:id="rId82"/>
    <p:sldId id="273"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ophorn\Downloads\expat%20surve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8.73237095363079E-2"/>
                  <c:y val="-2.84744995110905E-2"/>
                </c:manualLayout>
              </c:layout>
              <c:dLblPos val="bestFit"/>
              <c:showLegendKey val="0"/>
              <c:showVal val="0"/>
              <c:showCatName val="0"/>
              <c:showSerName val="0"/>
              <c:showPercent val="1"/>
              <c:showBubbleSize val="0"/>
            </c:dLbl>
            <c:dLbl>
              <c:idx val="1"/>
              <c:layout/>
              <c:tx>
                <c:rich>
                  <a:bodyPr/>
                  <a:lstStyle/>
                  <a:p>
                    <a:r>
                      <a:rPr lang="en-US" sz="2400"/>
                      <a:t>93%</a:t>
                    </a:r>
                  </a:p>
                </c:rich>
              </c:tx>
              <c:showLegendKey val="0"/>
              <c:showVal val="0"/>
              <c:showCatName val="0"/>
              <c:showSerName val="0"/>
              <c:showPercent val="1"/>
              <c:showBubbleSize val="0"/>
            </c:dLbl>
            <c:dLbl>
              <c:idx val="3"/>
              <c:delete val="1"/>
            </c:dLbl>
            <c:txPr>
              <a:bodyPr/>
              <a:lstStyle/>
              <a:p>
                <a:pPr>
                  <a:defRPr lang="en-GB"/>
                </a:pPr>
                <a:endParaRPr lang="en-US"/>
              </a:p>
            </c:txPr>
            <c:showLegendKey val="0"/>
            <c:showVal val="0"/>
            <c:showCatName val="0"/>
            <c:showSerName val="0"/>
            <c:showPercent val="1"/>
            <c:showBubbleSize val="0"/>
            <c:showLeaderLines val="1"/>
          </c:dLbls>
          <c:cat>
            <c:strRef>
              <c:f>Results!$B$47:$B$50</c:f>
              <c:strCache>
                <c:ptCount val="4"/>
                <c:pt idx="0">
                  <c:v>Positive</c:v>
                </c:pt>
                <c:pt idx="1">
                  <c:v>Negative</c:v>
                </c:pt>
                <c:pt idx="2">
                  <c:v>Acceptable to relieve sexual tension</c:v>
                </c:pt>
                <c:pt idx="3">
                  <c:v>No answer given</c:v>
                </c:pt>
              </c:strCache>
            </c:strRef>
          </c:cat>
          <c:val>
            <c:numRef>
              <c:f>Results!$E$47:$E$50</c:f>
              <c:numCache>
                <c:formatCode>0</c:formatCode>
                <c:ptCount val="4"/>
                <c:pt idx="0">
                  <c:v>1</c:v>
                </c:pt>
                <c:pt idx="1">
                  <c:v>76</c:v>
                </c:pt>
                <c:pt idx="2">
                  <c:v>5</c:v>
                </c:pt>
                <c:pt idx="3">
                  <c:v>0</c:v>
                </c:pt>
              </c:numCache>
            </c:numRef>
          </c:val>
        </c:ser>
        <c:dLbls>
          <c:showLegendKey val="0"/>
          <c:showVal val="0"/>
          <c:showCatName val="0"/>
          <c:showSerName val="0"/>
          <c:showPercent val="0"/>
          <c:showBubbleSize val="0"/>
          <c:showLeaderLines val="1"/>
        </c:dLbls>
      </c:pie3DChart>
      <c:spPr>
        <a:noFill/>
        <a:ln w="25400">
          <a:noFill/>
        </a:ln>
      </c:spPr>
    </c:plotArea>
    <c:legend>
      <c:legendPos val="b"/>
      <c:layout>
        <c:manualLayout>
          <c:xMode val="edge"/>
          <c:yMode val="edge"/>
          <c:x val="9.3615704286964127E-2"/>
          <c:y val="0.62324508349499785"/>
          <c:w val="0.66693525809273846"/>
          <c:h val="0.36226216288181368"/>
        </c:manualLayout>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8.2678696412948394E-2"/>
          <c:y val="0.11328729742115599"/>
          <c:w val="0.80750240594925404"/>
          <c:h val="0.79676561263175705"/>
        </c:manualLayout>
      </c:layout>
      <c:pie3DChart>
        <c:varyColors val="1"/>
        <c:ser>
          <c:idx val="0"/>
          <c:order val="0"/>
          <c:dLbls>
            <c:txPr>
              <a:bodyPr/>
              <a:lstStyle/>
              <a:p>
                <a:pPr>
                  <a:defRPr lang="en-GB" b="1"/>
                </a:pPr>
                <a:endParaRPr lang="en-US"/>
              </a:p>
            </c:txPr>
            <c:showLegendKey val="0"/>
            <c:showVal val="0"/>
            <c:showCatName val="0"/>
            <c:showSerName val="0"/>
            <c:showPercent val="1"/>
            <c:showBubbleSize val="0"/>
            <c:showLeaderLines val="1"/>
          </c:dLbls>
          <c:cat>
            <c:strRef>
              <c:f>Results!$B$417:$B$420</c:f>
              <c:strCache>
                <c:ptCount val="4"/>
                <c:pt idx="0">
                  <c:v>Have done so</c:v>
                </c:pt>
                <c:pt idx="1">
                  <c:v>Only if desperate</c:v>
                </c:pt>
                <c:pt idx="2">
                  <c:v>Never</c:v>
                </c:pt>
                <c:pt idx="3">
                  <c:v>No answer given</c:v>
                </c:pt>
              </c:strCache>
            </c:strRef>
          </c:cat>
          <c:val>
            <c:numRef>
              <c:f>Results!$E$417:$E$420</c:f>
              <c:numCache>
                <c:formatCode>General</c:formatCode>
                <c:ptCount val="4"/>
                <c:pt idx="0">
                  <c:v>25</c:v>
                </c:pt>
                <c:pt idx="1">
                  <c:v>24</c:v>
                </c:pt>
                <c:pt idx="2">
                  <c:v>20</c:v>
                </c:pt>
                <c:pt idx="3">
                  <c:v>13</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2533660224422"/>
          <c:y val="0.10673287107768201"/>
          <c:w val="0.73286715402199698"/>
          <c:h val="0.81011938023875996"/>
        </c:manualLayout>
      </c:layout>
      <c:pie3DChart>
        <c:varyColors val="1"/>
        <c:ser>
          <c:idx val="0"/>
          <c:order val="0"/>
          <c:dLbls>
            <c:txPr>
              <a:bodyPr/>
              <a:lstStyle/>
              <a:p>
                <a:pPr>
                  <a:defRPr lang="en-GB"/>
                </a:pPr>
                <a:endParaRPr lang="en-US"/>
              </a:p>
            </c:txPr>
            <c:showLegendKey val="0"/>
            <c:showVal val="0"/>
            <c:showCatName val="0"/>
            <c:showSerName val="0"/>
            <c:showPercent val="1"/>
            <c:showBubbleSize val="0"/>
            <c:showLeaderLines val="1"/>
          </c:dLbls>
          <c:cat>
            <c:strRef>
              <c:f>Results!$B$449:$B$451</c:f>
              <c:strCache>
                <c:ptCount val="3"/>
                <c:pt idx="0">
                  <c:v>Yes</c:v>
                </c:pt>
                <c:pt idx="1">
                  <c:v>No</c:v>
                </c:pt>
                <c:pt idx="2">
                  <c:v>No answer given</c:v>
                </c:pt>
              </c:strCache>
            </c:strRef>
          </c:cat>
          <c:val>
            <c:numRef>
              <c:f>Results!$E$449:$E$451</c:f>
              <c:numCache>
                <c:formatCode>General</c:formatCode>
                <c:ptCount val="3"/>
                <c:pt idx="0">
                  <c:v>13</c:v>
                </c:pt>
                <c:pt idx="1">
                  <c:v>55</c:v>
                </c:pt>
                <c:pt idx="2">
                  <c:v>14</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lang="en-GB"/>
                </a:pPr>
                <a:endParaRPr lang="en-US"/>
              </a:p>
            </c:txPr>
            <c:showLegendKey val="0"/>
            <c:showVal val="0"/>
            <c:showCatName val="0"/>
            <c:showSerName val="0"/>
            <c:showPercent val="1"/>
            <c:showBubbleSize val="0"/>
            <c:showLeaderLines val="1"/>
          </c:dLbls>
          <c:cat>
            <c:strRef>
              <c:f>Results!$B$54:$B$59</c:f>
              <c:strCache>
                <c:ptCount val="6"/>
                <c:pt idx="0">
                  <c:v>Never</c:v>
                </c:pt>
                <c:pt idx="1">
                  <c:v>Rarely</c:v>
                </c:pt>
                <c:pt idx="2">
                  <c:v>Monthly</c:v>
                </c:pt>
                <c:pt idx="3">
                  <c:v>Weekly</c:v>
                </c:pt>
                <c:pt idx="4">
                  <c:v>More than weekly</c:v>
                </c:pt>
                <c:pt idx="5">
                  <c:v>No answer given</c:v>
                </c:pt>
              </c:strCache>
            </c:strRef>
          </c:cat>
          <c:val>
            <c:numRef>
              <c:f>Results!$E$54:$E$59</c:f>
              <c:numCache>
                <c:formatCode>0</c:formatCode>
                <c:ptCount val="6"/>
                <c:pt idx="0">
                  <c:v>37</c:v>
                </c:pt>
                <c:pt idx="1">
                  <c:v>27</c:v>
                </c:pt>
                <c:pt idx="2">
                  <c:v>5</c:v>
                </c:pt>
                <c:pt idx="3">
                  <c:v>9</c:v>
                </c:pt>
                <c:pt idx="4">
                  <c:v>2</c:v>
                </c:pt>
                <c:pt idx="5">
                  <c:v>2</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dLbl>
              <c:idx val="1"/>
              <c:spPr/>
              <c:txPr>
                <a:bodyPr/>
                <a:lstStyle/>
                <a:p>
                  <a:pPr>
                    <a:defRPr lang="en-GB" sz="2400"/>
                  </a:pPr>
                  <a:endParaRPr lang="en-US"/>
                </a:p>
              </c:txPr>
              <c:showLegendKey val="0"/>
              <c:showVal val="0"/>
              <c:showCatName val="0"/>
              <c:showSerName val="0"/>
              <c:showPercent val="1"/>
              <c:showBubbleSize val="0"/>
            </c:dLbl>
            <c:txPr>
              <a:bodyPr/>
              <a:lstStyle/>
              <a:p>
                <a:pPr>
                  <a:defRPr lang="en-GB"/>
                </a:pPr>
                <a:endParaRPr lang="en-US"/>
              </a:p>
            </c:txPr>
            <c:showLegendKey val="0"/>
            <c:showVal val="0"/>
            <c:showCatName val="0"/>
            <c:showSerName val="0"/>
            <c:showPercent val="1"/>
            <c:showBubbleSize val="0"/>
            <c:showLeaderLines val="1"/>
          </c:dLbls>
          <c:cat>
            <c:strRef>
              <c:f>Results!$B$158:$B$161</c:f>
              <c:strCache>
                <c:ptCount val="4"/>
                <c:pt idx="0">
                  <c:v>Positive</c:v>
                </c:pt>
                <c:pt idx="1">
                  <c:v>Negative</c:v>
                </c:pt>
                <c:pt idx="2">
                  <c:v>Neutral</c:v>
                </c:pt>
                <c:pt idx="3">
                  <c:v>No answer given</c:v>
                </c:pt>
              </c:strCache>
            </c:strRef>
          </c:cat>
          <c:val>
            <c:numRef>
              <c:f>Results!$E$158:$E$161</c:f>
              <c:numCache>
                <c:formatCode>0</c:formatCode>
                <c:ptCount val="4"/>
                <c:pt idx="0">
                  <c:v>1</c:v>
                </c:pt>
                <c:pt idx="1">
                  <c:v>70</c:v>
                </c:pt>
                <c:pt idx="2">
                  <c:v>5</c:v>
                </c:pt>
                <c:pt idx="3">
                  <c:v>6</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lang="en-GB"/>
                </a:pPr>
                <a:endParaRPr lang="en-US"/>
              </a:p>
            </c:txPr>
            <c:showLegendKey val="0"/>
            <c:showVal val="0"/>
            <c:showCatName val="0"/>
            <c:showSerName val="0"/>
            <c:showPercent val="1"/>
            <c:showBubbleSize val="0"/>
            <c:showLeaderLines val="1"/>
          </c:dLbls>
          <c:cat>
            <c:strRef>
              <c:f>Results!$B$122:$B$126</c:f>
              <c:strCache>
                <c:ptCount val="5"/>
                <c:pt idx="0">
                  <c:v>Loneliness</c:v>
                </c:pt>
                <c:pt idx="1">
                  <c:v>Desire for power</c:v>
                </c:pt>
                <c:pt idx="2">
                  <c:v>Need for love</c:v>
                </c:pt>
                <c:pt idx="3">
                  <c:v>Lack of intimacy</c:v>
                </c:pt>
                <c:pt idx="4">
                  <c:v>Other</c:v>
                </c:pt>
              </c:strCache>
            </c:strRef>
          </c:cat>
          <c:val>
            <c:numRef>
              <c:f>Results!$E$122:$E$126</c:f>
              <c:numCache>
                <c:formatCode>General</c:formatCode>
                <c:ptCount val="5"/>
                <c:pt idx="0">
                  <c:v>38</c:v>
                </c:pt>
                <c:pt idx="1">
                  <c:v>21</c:v>
                </c:pt>
                <c:pt idx="2">
                  <c:v>25</c:v>
                </c:pt>
                <c:pt idx="3">
                  <c:v>49</c:v>
                </c:pt>
                <c:pt idx="4">
                  <c:v>17</c:v>
                </c:pt>
              </c:numCache>
            </c:numRef>
          </c:val>
        </c:ser>
        <c:ser>
          <c:idx val="1"/>
          <c:order val="1"/>
          <c:dLbls>
            <c:txPr>
              <a:bodyPr/>
              <a:lstStyle/>
              <a:p>
                <a:pPr>
                  <a:defRPr lang="en-GB"/>
                </a:pPr>
                <a:endParaRPr lang="en-US"/>
              </a:p>
            </c:txPr>
            <c:showLegendKey val="0"/>
            <c:showVal val="0"/>
            <c:showCatName val="0"/>
            <c:showSerName val="0"/>
            <c:showPercent val="1"/>
            <c:showBubbleSize val="0"/>
            <c:showLeaderLines val="1"/>
          </c:dLbls>
          <c:cat>
            <c:strRef>
              <c:f>Results!$B$122:$B$126</c:f>
              <c:strCache>
                <c:ptCount val="5"/>
                <c:pt idx="0">
                  <c:v>Loneliness</c:v>
                </c:pt>
                <c:pt idx="1">
                  <c:v>Desire for power</c:v>
                </c:pt>
                <c:pt idx="2">
                  <c:v>Need for love</c:v>
                </c:pt>
                <c:pt idx="3">
                  <c:v>Lack of intimacy</c:v>
                </c:pt>
                <c:pt idx="4">
                  <c:v>Other</c:v>
                </c:pt>
              </c:strCache>
            </c:strRef>
          </c:cat>
          <c:val>
            <c:numRef>
              <c:f>Results!$C$122:$C$126</c:f>
              <c:numCache>
                <c:formatCode>General</c:formatCode>
                <c:ptCount val="5"/>
                <c:pt idx="0">
                  <c:v>40</c:v>
                </c:pt>
                <c:pt idx="1">
                  <c:v>23</c:v>
                </c:pt>
                <c:pt idx="2">
                  <c:v>28</c:v>
                </c:pt>
                <c:pt idx="3">
                  <c:v>51</c:v>
                </c:pt>
                <c:pt idx="4">
                  <c:v>20</c:v>
                </c:pt>
              </c:numCache>
            </c:numRef>
          </c:val>
        </c:ser>
        <c:dLbls>
          <c:showLegendKey val="0"/>
          <c:showVal val="0"/>
          <c:showCatName val="0"/>
          <c:showSerName val="0"/>
          <c:showPercent val="0"/>
          <c:showBubbleSize val="0"/>
          <c:showLeaderLines val="1"/>
        </c:dLbls>
      </c:pie3DChart>
      <c:spPr>
        <a:noFill/>
        <a:ln w="25400">
          <a:noFill/>
        </a:ln>
      </c:spPr>
    </c:plotArea>
    <c:legend>
      <c:legendPos val="b"/>
      <c:layout>
        <c:manualLayout>
          <c:xMode val="edge"/>
          <c:yMode val="edge"/>
          <c:x val="0.13064041994750655"/>
          <c:y val="0.7200042457928052"/>
          <c:w val="0.73871916010498684"/>
          <c:h val="0.26528987185425351"/>
        </c:manualLayout>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lang="en-GB"/>
                </a:pPr>
                <a:endParaRPr lang="en-US"/>
              </a:p>
            </c:txPr>
            <c:showLegendKey val="0"/>
            <c:showVal val="0"/>
            <c:showCatName val="0"/>
            <c:showSerName val="0"/>
            <c:showPercent val="1"/>
            <c:showBubbleSize val="0"/>
            <c:showLeaderLines val="1"/>
          </c:dLbls>
          <c:cat>
            <c:strRef>
              <c:f>Results!$B$225:$B$227</c:f>
              <c:strCache>
                <c:ptCount val="3"/>
                <c:pt idx="0">
                  <c:v>Yes</c:v>
                </c:pt>
                <c:pt idx="1">
                  <c:v>No</c:v>
                </c:pt>
                <c:pt idx="2">
                  <c:v>No answer given</c:v>
                </c:pt>
              </c:strCache>
            </c:strRef>
          </c:cat>
          <c:val>
            <c:numRef>
              <c:f>Results!$E$225:$E$227</c:f>
              <c:numCache>
                <c:formatCode>General</c:formatCode>
                <c:ptCount val="3"/>
                <c:pt idx="0">
                  <c:v>26</c:v>
                </c:pt>
                <c:pt idx="1">
                  <c:v>46</c:v>
                </c:pt>
                <c:pt idx="2">
                  <c:v>10</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lang="en-GB"/>
                </a:pPr>
                <a:endParaRPr lang="en-US"/>
              </a:p>
            </c:txPr>
            <c:showLegendKey val="0"/>
            <c:showVal val="0"/>
            <c:showCatName val="0"/>
            <c:showSerName val="0"/>
            <c:showPercent val="1"/>
            <c:showBubbleSize val="0"/>
            <c:showLeaderLines val="1"/>
          </c:dLbls>
          <c:cat>
            <c:strRef>
              <c:f>Results!$B$239:$B$241</c:f>
              <c:strCache>
                <c:ptCount val="3"/>
                <c:pt idx="0">
                  <c:v>Ignored it</c:v>
                </c:pt>
                <c:pt idx="1">
                  <c:v>Told her/him to stop</c:v>
                </c:pt>
                <c:pt idx="2">
                  <c:v>Encouraged them to continue</c:v>
                </c:pt>
              </c:strCache>
            </c:strRef>
          </c:cat>
          <c:val>
            <c:numRef>
              <c:f>Results!$E$239:$E$241</c:f>
              <c:numCache>
                <c:formatCode>General</c:formatCode>
                <c:ptCount val="3"/>
                <c:pt idx="0">
                  <c:v>12</c:v>
                </c:pt>
                <c:pt idx="1">
                  <c:v>8</c:v>
                </c:pt>
                <c:pt idx="2">
                  <c:v>6</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lang="en-GB"/>
                </a:pPr>
                <a:endParaRPr lang="en-US"/>
              </a:p>
            </c:txPr>
            <c:showLegendKey val="0"/>
            <c:showVal val="0"/>
            <c:showCatName val="0"/>
            <c:showSerName val="0"/>
            <c:showPercent val="1"/>
            <c:showBubbleSize val="0"/>
            <c:showLeaderLines val="1"/>
          </c:dLbls>
          <c:cat>
            <c:strRef>
              <c:f>Results!$B$331:$B$333</c:f>
              <c:strCache>
                <c:ptCount val="3"/>
                <c:pt idx="0">
                  <c:v>Yes</c:v>
                </c:pt>
                <c:pt idx="1">
                  <c:v>No</c:v>
                </c:pt>
                <c:pt idx="2">
                  <c:v>No answer given</c:v>
                </c:pt>
              </c:strCache>
            </c:strRef>
          </c:cat>
          <c:val>
            <c:numRef>
              <c:f>Results!$E$331:$E$333</c:f>
              <c:numCache>
                <c:formatCode>General</c:formatCode>
                <c:ptCount val="3"/>
                <c:pt idx="0">
                  <c:v>9</c:v>
                </c:pt>
                <c:pt idx="1">
                  <c:v>61</c:v>
                </c:pt>
                <c:pt idx="2">
                  <c:v>12</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lang="en-GB"/>
                </a:pPr>
                <a:endParaRPr lang="en-US"/>
              </a:p>
            </c:txPr>
            <c:showLegendKey val="0"/>
            <c:showVal val="0"/>
            <c:showCatName val="0"/>
            <c:showSerName val="0"/>
            <c:showPercent val="1"/>
            <c:showBubbleSize val="0"/>
            <c:showLeaderLines val="1"/>
          </c:dLbls>
          <c:cat>
            <c:strRef>
              <c:f>Results!$B$296:$B$299</c:f>
              <c:strCache>
                <c:ptCount val="4"/>
                <c:pt idx="0">
                  <c:v>Yes</c:v>
                </c:pt>
                <c:pt idx="1">
                  <c:v>No</c:v>
                </c:pt>
                <c:pt idx="2">
                  <c:v>It depends</c:v>
                </c:pt>
                <c:pt idx="3">
                  <c:v>No answer given</c:v>
                </c:pt>
              </c:strCache>
            </c:strRef>
          </c:cat>
          <c:val>
            <c:numRef>
              <c:f>Results!$E$296:$E$299</c:f>
              <c:numCache>
                <c:formatCode>General</c:formatCode>
                <c:ptCount val="4"/>
                <c:pt idx="0">
                  <c:v>42</c:v>
                </c:pt>
                <c:pt idx="1">
                  <c:v>16</c:v>
                </c:pt>
                <c:pt idx="2">
                  <c:v>15</c:v>
                </c:pt>
                <c:pt idx="3">
                  <c:v>24</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9788135593220303E-2"/>
          <c:y val="8.0614387416646199E-2"/>
          <c:w val="0.89194915254237495"/>
          <c:h val="0.78157715458199795"/>
        </c:manualLayout>
      </c:layout>
      <c:pie3DChart>
        <c:varyColors val="1"/>
        <c:ser>
          <c:idx val="0"/>
          <c:order val="0"/>
          <c:dLbls>
            <c:txPr>
              <a:bodyPr/>
              <a:lstStyle/>
              <a:p>
                <a:pPr>
                  <a:defRPr lang="en-GB"/>
                </a:pPr>
                <a:endParaRPr lang="en-US"/>
              </a:p>
            </c:txPr>
            <c:showLegendKey val="0"/>
            <c:showVal val="0"/>
            <c:showCatName val="0"/>
            <c:showSerName val="0"/>
            <c:showPercent val="1"/>
            <c:showBubbleSize val="0"/>
            <c:showLeaderLines val="1"/>
          </c:dLbls>
          <c:cat>
            <c:strRef>
              <c:f>Results!$B$404:$B$407</c:f>
              <c:strCache>
                <c:ptCount val="4"/>
                <c:pt idx="0">
                  <c:v>Yes</c:v>
                </c:pt>
                <c:pt idx="1">
                  <c:v>No</c:v>
                </c:pt>
                <c:pt idx="2">
                  <c:v>Not relevant</c:v>
                </c:pt>
                <c:pt idx="3">
                  <c:v>No answer given</c:v>
                </c:pt>
              </c:strCache>
            </c:strRef>
          </c:cat>
          <c:val>
            <c:numRef>
              <c:f>Results!$E$404:$E$407</c:f>
              <c:numCache>
                <c:formatCode>General</c:formatCode>
                <c:ptCount val="4"/>
                <c:pt idx="0">
                  <c:v>22</c:v>
                </c:pt>
                <c:pt idx="1">
                  <c:v>38</c:v>
                </c:pt>
                <c:pt idx="2">
                  <c:v>10</c:v>
                </c:pt>
                <c:pt idx="3">
                  <c:v>12</c:v>
                </c:pt>
              </c:numCache>
            </c:numRef>
          </c:val>
        </c:ser>
        <c:dLbls>
          <c:showLegendKey val="0"/>
          <c:showVal val="0"/>
          <c:showCatName val="0"/>
          <c:showSerName val="0"/>
          <c:showPercent val="0"/>
          <c:showBubbleSize val="0"/>
          <c:showLeaderLines val="1"/>
        </c:dLbls>
      </c:pie3DChart>
      <c:spPr>
        <a:noFill/>
        <a:ln w="25400">
          <a:noFill/>
        </a:ln>
      </c:spPr>
    </c:plotArea>
    <c:legend>
      <c:legendPos val="b"/>
      <c:layout/>
      <c:overlay val="0"/>
      <c:txPr>
        <a:bodyPr/>
        <a:lstStyle/>
        <a:p>
          <a:pPr>
            <a:defRPr lang="en-GB">
              <a:solidFill>
                <a:schemeClr val="tx1"/>
              </a:solidFill>
            </a:defRPr>
          </a:pPr>
          <a:endParaRPr lang="en-US"/>
        </a:p>
      </c:txPr>
    </c:legend>
    <c:plotVisOnly val="1"/>
    <c:dispBlanksAs val="zero"/>
    <c:showDLblsOverMax val="0"/>
  </c:chart>
  <c:txPr>
    <a:bodyPr/>
    <a:lstStyle/>
    <a:p>
      <a:pPr>
        <a:defRPr sz="1800" b="0" i="0" u="none" strike="noStrike" baseline="0">
          <a:solidFill>
            <a:srgbClr val="000000"/>
          </a:solidFill>
          <a:latin typeface="+mj-lt"/>
          <a:ea typeface="Rockwell"/>
          <a:cs typeface="Rockwe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7E64C-F8EB-469E-BCC3-F7F657BA7E5F}" type="doc">
      <dgm:prSet loTypeId="urn:microsoft.com/office/officeart/2005/8/layout/venn2" loCatId="relationship" qsTypeId="urn:microsoft.com/office/officeart/2005/8/quickstyle/simple1" qsCatId="simple" csTypeId="urn:microsoft.com/office/officeart/2005/8/colors/colorful1#1" csCatId="colorful" phldr="1"/>
      <dgm:spPr/>
      <dgm:t>
        <a:bodyPr/>
        <a:lstStyle/>
        <a:p>
          <a:endParaRPr lang="en-US"/>
        </a:p>
      </dgm:t>
    </dgm:pt>
    <dgm:pt modelId="{D02B073B-7DAE-4A08-974C-9099F84AE054}">
      <dgm:prSet phldrT="[Text]"/>
      <dgm:spPr/>
      <dgm:t>
        <a:bodyPr/>
        <a:lstStyle/>
        <a:p>
          <a:endParaRPr lang="en-US" b="1" dirty="0">
            <a:solidFill>
              <a:schemeClr val="tx1"/>
            </a:solidFill>
          </a:endParaRPr>
        </a:p>
      </dgm:t>
    </dgm:pt>
    <dgm:pt modelId="{6608247D-B613-41B2-9854-BAB2DAE501DC}" type="parTrans" cxnId="{DD5894E7-C690-47C8-8A8B-E4779B6BE571}">
      <dgm:prSet/>
      <dgm:spPr/>
      <dgm:t>
        <a:bodyPr/>
        <a:lstStyle/>
        <a:p>
          <a:endParaRPr lang="en-US"/>
        </a:p>
      </dgm:t>
    </dgm:pt>
    <dgm:pt modelId="{B2953129-79A1-4566-9670-70F288820C32}" type="sibTrans" cxnId="{DD5894E7-C690-47C8-8A8B-E4779B6BE571}">
      <dgm:prSet/>
      <dgm:spPr/>
      <dgm:t>
        <a:bodyPr/>
        <a:lstStyle/>
        <a:p>
          <a:endParaRPr lang="en-US"/>
        </a:p>
      </dgm:t>
    </dgm:pt>
    <dgm:pt modelId="{81FC3156-AC7D-4E28-BD68-EF7439A03A58}">
      <dgm:prSet phldrT="[Text]"/>
      <dgm:spPr>
        <a:solidFill>
          <a:srgbClr val="C32D2E"/>
        </a:solidFill>
      </dgm:spPr>
      <dgm:t>
        <a:bodyPr/>
        <a:lstStyle/>
        <a:p>
          <a:endParaRPr lang="en-US" b="1" dirty="0">
            <a:solidFill>
              <a:schemeClr val="bg1"/>
            </a:solidFill>
          </a:endParaRPr>
        </a:p>
      </dgm:t>
    </dgm:pt>
    <dgm:pt modelId="{73D228B4-5452-45BA-8023-B8F12789A45C}" type="parTrans" cxnId="{36A19B44-646B-422C-9045-43A58E9B7EBC}">
      <dgm:prSet/>
      <dgm:spPr/>
      <dgm:t>
        <a:bodyPr/>
        <a:lstStyle/>
        <a:p>
          <a:endParaRPr lang="en-US"/>
        </a:p>
      </dgm:t>
    </dgm:pt>
    <dgm:pt modelId="{19948372-7EA9-42CE-A013-61D0A9D97ED1}" type="sibTrans" cxnId="{36A19B44-646B-422C-9045-43A58E9B7EBC}">
      <dgm:prSet/>
      <dgm:spPr/>
      <dgm:t>
        <a:bodyPr/>
        <a:lstStyle/>
        <a:p>
          <a:endParaRPr lang="en-US"/>
        </a:p>
      </dgm:t>
    </dgm:pt>
    <dgm:pt modelId="{6B4A3AC1-CE12-45ED-917B-58483096B27A}">
      <dgm:prSet phldrT="[Text]"/>
      <dgm:spPr>
        <a:solidFill>
          <a:srgbClr val="84AA33"/>
        </a:solidFill>
      </dgm:spPr>
      <dgm:t>
        <a:bodyPr/>
        <a:lstStyle/>
        <a:p>
          <a:endParaRPr lang="en-US" b="1" dirty="0">
            <a:solidFill>
              <a:schemeClr val="tx1"/>
            </a:solidFill>
          </a:endParaRPr>
        </a:p>
      </dgm:t>
    </dgm:pt>
    <dgm:pt modelId="{2E4BA9FE-A9DC-4204-8D8D-D43E03FC0D38}" type="parTrans" cxnId="{93463EB1-4BC3-45F0-A3A1-0D4DA1BFF18C}">
      <dgm:prSet/>
      <dgm:spPr/>
      <dgm:t>
        <a:bodyPr/>
        <a:lstStyle/>
        <a:p>
          <a:endParaRPr lang="en-US"/>
        </a:p>
      </dgm:t>
    </dgm:pt>
    <dgm:pt modelId="{8085647E-71D2-4D7A-84E4-C6BCB83A37DC}" type="sibTrans" cxnId="{93463EB1-4BC3-45F0-A3A1-0D4DA1BFF18C}">
      <dgm:prSet/>
      <dgm:spPr/>
      <dgm:t>
        <a:bodyPr/>
        <a:lstStyle/>
        <a:p>
          <a:endParaRPr lang="en-US"/>
        </a:p>
      </dgm:t>
    </dgm:pt>
    <dgm:pt modelId="{77E067B6-ABAF-4DAD-81A1-3B1E20D21F70}">
      <dgm:prSet phldrT="[Text]"/>
      <dgm:spPr>
        <a:solidFill>
          <a:srgbClr val="964305"/>
        </a:solidFill>
      </dgm:spPr>
      <dgm:t>
        <a:bodyPr/>
        <a:lstStyle/>
        <a:p>
          <a:endParaRPr lang="en-US" b="1" dirty="0">
            <a:solidFill>
              <a:schemeClr val="bg1"/>
            </a:solidFill>
          </a:endParaRPr>
        </a:p>
      </dgm:t>
    </dgm:pt>
    <dgm:pt modelId="{42C86583-C6FE-4463-A7B3-68E332DCA66B}" type="parTrans" cxnId="{A1AC693B-C364-4FF7-8FCD-DE5B54DDA2C6}">
      <dgm:prSet/>
      <dgm:spPr/>
      <dgm:t>
        <a:bodyPr/>
        <a:lstStyle/>
        <a:p>
          <a:endParaRPr lang="en-US"/>
        </a:p>
      </dgm:t>
    </dgm:pt>
    <dgm:pt modelId="{E10843FB-3246-4FB3-B34A-C481F1BD928C}" type="sibTrans" cxnId="{A1AC693B-C364-4FF7-8FCD-DE5B54DDA2C6}">
      <dgm:prSet/>
      <dgm:spPr/>
      <dgm:t>
        <a:bodyPr/>
        <a:lstStyle/>
        <a:p>
          <a:endParaRPr lang="en-US"/>
        </a:p>
      </dgm:t>
    </dgm:pt>
    <dgm:pt modelId="{75DDE28E-5A89-4CBE-A662-E5444E543451}" type="pres">
      <dgm:prSet presAssocID="{8F47E64C-F8EB-469E-BCC3-F7F657BA7E5F}" presName="Name0" presStyleCnt="0">
        <dgm:presLayoutVars>
          <dgm:chMax val="7"/>
          <dgm:resizeHandles val="exact"/>
        </dgm:presLayoutVars>
      </dgm:prSet>
      <dgm:spPr/>
      <dgm:t>
        <a:bodyPr/>
        <a:lstStyle/>
        <a:p>
          <a:endParaRPr lang="en-US"/>
        </a:p>
      </dgm:t>
    </dgm:pt>
    <dgm:pt modelId="{6FA51D12-F247-438D-9BFD-DEEA38A051A7}" type="pres">
      <dgm:prSet presAssocID="{8F47E64C-F8EB-469E-BCC3-F7F657BA7E5F}" presName="comp1" presStyleCnt="0"/>
      <dgm:spPr/>
    </dgm:pt>
    <dgm:pt modelId="{6562019B-D63E-446E-BEF7-50F748D741C6}" type="pres">
      <dgm:prSet presAssocID="{8F47E64C-F8EB-469E-BCC3-F7F657BA7E5F}" presName="circle1" presStyleLbl="node1" presStyleIdx="0" presStyleCnt="4" custLinFactNeighborX="11111"/>
      <dgm:spPr/>
      <dgm:t>
        <a:bodyPr/>
        <a:lstStyle/>
        <a:p>
          <a:endParaRPr lang="en-US"/>
        </a:p>
      </dgm:t>
    </dgm:pt>
    <dgm:pt modelId="{D1561EC3-6431-460A-91C0-383C2F3C6952}" type="pres">
      <dgm:prSet presAssocID="{8F47E64C-F8EB-469E-BCC3-F7F657BA7E5F}" presName="c1text" presStyleLbl="node1" presStyleIdx="0" presStyleCnt="4">
        <dgm:presLayoutVars>
          <dgm:bulletEnabled val="1"/>
        </dgm:presLayoutVars>
      </dgm:prSet>
      <dgm:spPr/>
      <dgm:t>
        <a:bodyPr/>
        <a:lstStyle/>
        <a:p>
          <a:endParaRPr lang="en-US"/>
        </a:p>
      </dgm:t>
    </dgm:pt>
    <dgm:pt modelId="{1ED29312-FC5F-4829-992F-4A8EAD858124}" type="pres">
      <dgm:prSet presAssocID="{8F47E64C-F8EB-469E-BCC3-F7F657BA7E5F}" presName="comp2" presStyleCnt="0"/>
      <dgm:spPr/>
    </dgm:pt>
    <dgm:pt modelId="{F9ACA789-DC2E-40B4-9167-A09014D2491E}" type="pres">
      <dgm:prSet presAssocID="{8F47E64C-F8EB-469E-BCC3-F7F657BA7E5F}" presName="circle2" presStyleLbl="node1" presStyleIdx="1" presStyleCnt="4" custLinFactNeighborX="13889"/>
      <dgm:spPr/>
      <dgm:t>
        <a:bodyPr/>
        <a:lstStyle/>
        <a:p>
          <a:endParaRPr lang="en-US"/>
        </a:p>
      </dgm:t>
    </dgm:pt>
    <dgm:pt modelId="{748FC7A1-890B-4F95-B37B-2876F4D8CF65}" type="pres">
      <dgm:prSet presAssocID="{8F47E64C-F8EB-469E-BCC3-F7F657BA7E5F}" presName="c2text" presStyleLbl="node1" presStyleIdx="1" presStyleCnt="4">
        <dgm:presLayoutVars>
          <dgm:bulletEnabled val="1"/>
        </dgm:presLayoutVars>
      </dgm:prSet>
      <dgm:spPr/>
      <dgm:t>
        <a:bodyPr/>
        <a:lstStyle/>
        <a:p>
          <a:endParaRPr lang="en-US"/>
        </a:p>
      </dgm:t>
    </dgm:pt>
    <dgm:pt modelId="{647ED7AD-907B-479F-B49C-6EFA9B6677D9}" type="pres">
      <dgm:prSet presAssocID="{8F47E64C-F8EB-469E-BCC3-F7F657BA7E5F}" presName="comp3" presStyleCnt="0"/>
      <dgm:spPr/>
    </dgm:pt>
    <dgm:pt modelId="{154F1D9A-5ADB-4BB7-A516-88C0003C1ABE}" type="pres">
      <dgm:prSet presAssocID="{8F47E64C-F8EB-469E-BCC3-F7F657BA7E5F}" presName="circle3" presStyleLbl="node1" presStyleIdx="2" presStyleCnt="4" custLinFactNeighborX="18519"/>
      <dgm:spPr/>
      <dgm:t>
        <a:bodyPr/>
        <a:lstStyle/>
        <a:p>
          <a:endParaRPr lang="en-US"/>
        </a:p>
      </dgm:t>
    </dgm:pt>
    <dgm:pt modelId="{CD60B35E-7001-4709-8AA3-B949BE13DDC5}" type="pres">
      <dgm:prSet presAssocID="{8F47E64C-F8EB-469E-BCC3-F7F657BA7E5F}" presName="c3text" presStyleLbl="node1" presStyleIdx="2" presStyleCnt="4">
        <dgm:presLayoutVars>
          <dgm:bulletEnabled val="1"/>
        </dgm:presLayoutVars>
      </dgm:prSet>
      <dgm:spPr/>
      <dgm:t>
        <a:bodyPr/>
        <a:lstStyle/>
        <a:p>
          <a:endParaRPr lang="en-US"/>
        </a:p>
      </dgm:t>
    </dgm:pt>
    <dgm:pt modelId="{F4B5EFEE-4B67-4BF7-A01C-AA7650FDE74A}" type="pres">
      <dgm:prSet presAssocID="{8F47E64C-F8EB-469E-BCC3-F7F657BA7E5F}" presName="comp4" presStyleCnt="0"/>
      <dgm:spPr/>
    </dgm:pt>
    <dgm:pt modelId="{A6429D3F-0815-487F-A3AA-5EE7385D4714}" type="pres">
      <dgm:prSet presAssocID="{8F47E64C-F8EB-469E-BCC3-F7F657BA7E5F}" presName="circle4" presStyleLbl="node1" presStyleIdx="3" presStyleCnt="4" custLinFactNeighborX="27778"/>
      <dgm:spPr/>
      <dgm:t>
        <a:bodyPr/>
        <a:lstStyle/>
        <a:p>
          <a:endParaRPr lang="en-US"/>
        </a:p>
      </dgm:t>
    </dgm:pt>
    <dgm:pt modelId="{47083168-E880-47C5-8623-309F19433D11}" type="pres">
      <dgm:prSet presAssocID="{8F47E64C-F8EB-469E-BCC3-F7F657BA7E5F}" presName="c4text" presStyleLbl="node1" presStyleIdx="3" presStyleCnt="4">
        <dgm:presLayoutVars>
          <dgm:bulletEnabled val="1"/>
        </dgm:presLayoutVars>
      </dgm:prSet>
      <dgm:spPr/>
      <dgm:t>
        <a:bodyPr/>
        <a:lstStyle/>
        <a:p>
          <a:endParaRPr lang="en-US"/>
        </a:p>
      </dgm:t>
    </dgm:pt>
  </dgm:ptLst>
  <dgm:cxnLst>
    <dgm:cxn modelId="{C07FED2C-2B02-43FD-A53C-F831ED7C6E41}" type="presOf" srcId="{D02B073B-7DAE-4A08-974C-9099F84AE054}" destId="{D1561EC3-6431-460A-91C0-383C2F3C6952}" srcOrd="1" destOrd="0" presId="urn:microsoft.com/office/officeart/2005/8/layout/venn2"/>
    <dgm:cxn modelId="{16AEAFDE-EE95-4421-8E01-31FC58CC1C0D}" type="presOf" srcId="{6B4A3AC1-CE12-45ED-917B-58483096B27A}" destId="{154F1D9A-5ADB-4BB7-A516-88C0003C1ABE}" srcOrd="0" destOrd="0" presId="urn:microsoft.com/office/officeart/2005/8/layout/venn2"/>
    <dgm:cxn modelId="{2CAAE45B-28BD-4BBC-AC5F-833268215D5D}" type="presOf" srcId="{77E067B6-ABAF-4DAD-81A1-3B1E20D21F70}" destId="{A6429D3F-0815-487F-A3AA-5EE7385D4714}" srcOrd="0" destOrd="0" presId="urn:microsoft.com/office/officeart/2005/8/layout/venn2"/>
    <dgm:cxn modelId="{50082327-5CA3-4889-B525-8A588D350B1E}" type="presOf" srcId="{8F47E64C-F8EB-469E-BCC3-F7F657BA7E5F}" destId="{75DDE28E-5A89-4CBE-A662-E5444E543451}" srcOrd="0" destOrd="0" presId="urn:microsoft.com/office/officeart/2005/8/layout/venn2"/>
    <dgm:cxn modelId="{36A19B44-646B-422C-9045-43A58E9B7EBC}" srcId="{8F47E64C-F8EB-469E-BCC3-F7F657BA7E5F}" destId="{81FC3156-AC7D-4E28-BD68-EF7439A03A58}" srcOrd="1" destOrd="0" parTransId="{73D228B4-5452-45BA-8023-B8F12789A45C}" sibTransId="{19948372-7EA9-42CE-A013-61D0A9D97ED1}"/>
    <dgm:cxn modelId="{193DDD9B-A3D2-407E-833F-51D0ED9F85D2}" type="presOf" srcId="{81FC3156-AC7D-4E28-BD68-EF7439A03A58}" destId="{748FC7A1-890B-4F95-B37B-2876F4D8CF65}" srcOrd="1" destOrd="0" presId="urn:microsoft.com/office/officeart/2005/8/layout/venn2"/>
    <dgm:cxn modelId="{93463EB1-4BC3-45F0-A3A1-0D4DA1BFF18C}" srcId="{8F47E64C-F8EB-469E-BCC3-F7F657BA7E5F}" destId="{6B4A3AC1-CE12-45ED-917B-58483096B27A}" srcOrd="2" destOrd="0" parTransId="{2E4BA9FE-A9DC-4204-8D8D-D43E03FC0D38}" sibTransId="{8085647E-71D2-4D7A-84E4-C6BCB83A37DC}"/>
    <dgm:cxn modelId="{CDA18DDC-E633-4574-B754-F0F60F78203F}" type="presOf" srcId="{6B4A3AC1-CE12-45ED-917B-58483096B27A}" destId="{CD60B35E-7001-4709-8AA3-B949BE13DDC5}" srcOrd="1" destOrd="0" presId="urn:microsoft.com/office/officeart/2005/8/layout/venn2"/>
    <dgm:cxn modelId="{A1AC693B-C364-4FF7-8FCD-DE5B54DDA2C6}" srcId="{8F47E64C-F8EB-469E-BCC3-F7F657BA7E5F}" destId="{77E067B6-ABAF-4DAD-81A1-3B1E20D21F70}" srcOrd="3" destOrd="0" parTransId="{42C86583-C6FE-4463-A7B3-68E332DCA66B}" sibTransId="{E10843FB-3246-4FB3-B34A-C481F1BD928C}"/>
    <dgm:cxn modelId="{DD5894E7-C690-47C8-8A8B-E4779B6BE571}" srcId="{8F47E64C-F8EB-469E-BCC3-F7F657BA7E5F}" destId="{D02B073B-7DAE-4A08-974C-9099F84AE054}" srcOrd="0" destOrd="0" parTransId="{6608247D-B613-41B2-9854-BAB2DAE501DC}" sibTransId="{B2953129-79A1-4566-9670-70F288820C32}"/>
    <dgm:cxn modelId="{0DF4E17C-74FA-49E3-9644-D462D0D9D9F8}" type="presOf" srcId="{77E067B6-ABAF-4DAD-81A1-3B1E20D21F70}" destId="{47083168-E880-47C5-8623-309F19433D11}" srcOrd="1" destOrd="0" presId="urn:microsoft.com/office/officeart/2005/8/layout/venn2"/>
    <dgm:cxn modelId="{F7E983B8-E124-4A17-A86C-267B58AA9E70}" type="presOf" srcId="{81FC3156-AC7D-4E28-BD68-EF7439A03A58}" destId="{F9ACA789-DC2E-40B4-9167-A09014D2491E}" srcOrd="0" destOrd="0" presId="urn:microsoft.com/office/officeart/2005/8/layout/venn2"/>
    <dgm:cxn modelId="{6F1B0030-FAF0-4FEC-993B-D2B59309B74A}" type="presOf" srcId="{D02B073B-7DAE-4A08-974C-9099F84AE054}" destId="{6562019B-D63E-446E-BEF7-50F748D741C6}" srcOrd="0" destOrd="0" presId="urn:microsoft.com/office/officeart/2005/8/layout/venn2"/>
    <dgm:cxn modelId="{26C91D54-17D4-4588-8CE0-A3C4B4EED030}" type="presParOf" srcId="{75DDE28E-5A89-4CBE-A662-E5444E543451}" destId="{6FA51D12-F247-438D-9BFD-DEEA38A051A7}" srcOrd="0" destOrd="0" presId="urn:microsoft.com/office/officeart/2005/8/layout/venn2"/>
    <dgm:cxn modelId="{817627FC-A9BD-4C44-B36E-7B091CC93C9B}" type="presParOf" srcId="{6FA51D12-F247-438D-9BFD-DEEA38A051A7}" destId="{6562019B-D63E-446E-BEF7-50F748D741C6}" srcOrd="0" destOrd="0" presId="urn:microsoft.com/office/officeart/2005/8/layout/venn2"/>
    <dgm:cxn modelId="{4100996D-3579-4C1D-B3DC-5B96413166FD}" type="presParOf" srcId="{6FA51D12-F247-438D-9BFD-DEEA38A051A7}" destId="{D1561EC3-6431-460A-91C0-383C2F3C6952}" srcOrd="1" destOrd="0" presId="urn:microsoft.com/office/officeart/2005/8/layout/venn2"/>
    <dgm:cxn modelId="{ED45B4D9-A40B-4507-BDFB-2E1C24C11387}" type="presParOf" srcId="{75DDE28E-5A89-4CBE-A662-E5444E543451}" destId="{1ED29312-FC5F-4829-992F-4A8EAD858124}" srcOrd="1" destOrd="0" presId="urn:microsoft.com/office/officeart/2005/8/layout/venn2"/>
    <dgm:cxn modelId="{267A2FFE-5523-4848-B3F9-0B73FF4459CC}" type="presParOf" srcId="{1ED29312-FC5F-4829-992F-4A8EAD858124}" destId="{F9ACA789-DC2E-40B4-9167-A09014D2491E}" srcOrd="0" destOrd="0" presId="urn:microsoft.com/office/officeart/2005/8/layout/venn2"/>
    <dgm:cxn modelId="{C8617885-3CC4-4F8B-943A-0D40DBCE1D54}" type="presParOf" srcId="{1ED29312-FC5F-4829-992F-4A8EAD858124}" destId="{748FC7A1-890B-4F95-B37B-2876F4D8CF65}" srcOrd="1" destOrd="0" presId="urn:microsoft.com/office/officeart/2005/8/layout/venn2"/>
    <dgm:cxn modelId="{6DF6CDB6-A5A3-4043-ACA0-800C41FB2D2D}" type="presParOf" srcId="{75DDE28E-5A89-4CBE-A662-E5444E543451}" destId="{647ED7AD-907B-479F-B49C-6EFA9B6677D9}" srcOrd="2" destOrd="0" presId="urn:microsoft.com/office/officeart/2005/8/layout/venn2"/>
    <dgm:cxn modelId="{18B09646-654A-460E-BF77-47B311A88EB3}" type="presParOf" srcId="{647ED7AD-907B-479F-B49C-6EFA9B6677D9}" destId="{154F1D9A-5ADB-4BB7-A516-88C0003C1ABE}" srcOrd="0" destOrd="0" presId="urn:microsoft.com/office/officeart/2005/8/layout/venn2"/>
    <dgm:cxn modelId="{2FC56F82-493E-4E86-94DE-181FEA109C5D}" type="presParOf" srcId="{647ED7AD-907B-479F-B49C-6EFA9B6677D9}" destId="{CD60B35E-7001-4709-8AA3-B949BE13DDC5}" srcOrd="1" destOrd="0" presId="urn:microsoft.com/office/officeart/2005/8/layout/venn2"/>
    <dgm:cxn modelId="{BF8AFF3D-11D5-47CA-8F83-7FE0FE86B4C9}" type="presParOf" srcId="{75DDE28E-5A89-4CBE-A662-E5444E543451}" destId="{F4B5EFEE-4B67-4BF7-A01C-AA7650FDE74A}" srcOrd="3" destOrd="0" presId="urn:microsoft.com/office/officeart/2005/8/layout/venn2"/>
    <dgm:cxn modelId="{163FB3DB-920C-4B29-B8A3-C3667AA1D400}" type="presParOf" srcId="{F4B5EFEE-4B67-4BF7-A01C-AA7650FDE74A}" destId="{A6429D3F-0815-487F-A3AA-5EE7385D4714}" srcOrd="0" destOrd="0" presId="urn:microsoft.com/office/officeart/2005/8/layout/venn2"/>
    <dgm:cxn modelId="{5186ABAD-D087-4D4F-B364-E5B1CE013FF1}" type="presParOf" srcId="{F4B5EFEE-4B67-4BF7-A01C-AA7650FDE74A}" destId="{47083168-E880-47C5-8623-309F19433D11}"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058060-058E-4668-BF73-B59D75D89BA0}" type="datetimeFigureOut">
              <a:rPr lang="en-US" smtClean="0"/>
              <a:t>9/17/2013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0F65F0-5B17-4A28-80E3-AA809F6A96CD}" type="slidenum">
              <a:rPr lang="en-US" smtClean="0"/>
              <a:t>‹#›</a:t>
            </a:fld>
            <a:endParaRPr lang="en-US"/>
          </a:p>
        </p:txBody>
      </p:sp>
    </p:spTree>
    <p:extLst>
      <p:ext uri="{BB962C8B-B14F-4D97-AF65-F5344CB8AC3E}">
        <p14:creationId xmlns:p14="http://schemas.microsoft.com/office/powerpoint/2010/main" val="275268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p:sp>
      <p:sp>
        <p:nvSpPr>
          <p:cNvPr id="7170" name="Rectangle 2"/>
          <p:cNvSpPr>
            <a:spLocks noGrp="1" noChangeArrowheads="1"/>
          </p:cNvSpPr>
          <p:nvPr>
            <p:ph type="body" idx="1"/>
          </p:nvPr>
        </p:nvSpPr>
        <p:spPr/>
        <p:txBody>
          <a:bodyPr/>
          <a:lstStyle/>
          <a:p>
            <a:r>
              <a:rPr lang="en-US"/>
              <a:t>My text this morning is found in 2 Samuel 11. It's a story familiar to all of you; the tragic tale of David's moral failure and it's consequences. Let me read this slightly abridged account.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en-US"/>
              <a:t>All of the above was bad enough, but now let's look at the consequences of his 2nd sin, the cover-up. Verse 14 takes us straight into that; no evidence of forethought, just mindless reaction. With one terse note to his general, it has escalated to murder and more.</a:t>
            </a:r>
          </a:p>
          <a:p>
            <a:r>
              <a:rPr lang="en-US"/>
              <a:t>[Read each point with only brief comment]</a:t>
            </a:r>
          </a:p>
          <a:p>
            <a:r>
              <a:rPr lang="en-US"/>
              <a:t>[Last point] This was the worst. He is now recognizing that the consequences have extended to the loss of many lives (we don't know how many). What does he say? He blames God; He says that it's in the mystery of the providence of God that these soldiers had the misfortune of being in the wrong place at the wrong time. Despicable!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304800"/>
            <a:ext cx="3048000" cy="2286000"/>
          </a:xfrm>
        </p:spPr>
      </p:sp>
      <p:sp>
        <p:nvSpPr>
          <p:cNvPr id="3" name="Notes Placeholder 2"/>
          <p:cNvSpPr>
            <a:spLocks noGrp="1"/>
          </p:cNvSpPr>
          <p:nvPr>
            <p:ph type="body" idx="1"/>
          </p:nvPr>
        </p:nvSpPr>
        <p:spPr>
          <a:xfrm>
            <a:off x="685800" y="2819400"/>
            <a:ext cx="5486400" cy="4114800"/>
          </a:xfrm>
        </p:spPr>
        <p:txBody>
          <a:bodyPr>
            <a:normAutofit/>
          </a:bodyPr>
          <a:lstStyle/>
          <a:p>
            <a:r>
              <a:rPr lang="en-US" dirty="0" smtClean="0"/>
              <a:t>Jesus said in Matthew 13 that every trained scribe brings out of his treasure things old and new. What I want to mix in with the ancient divinely-inspired word,  are some scientific data that was attained in order to learn everything they could to try to understand what the authors call Clergy Sexual Misconduct. I found this book extremely interesting and enlightening .  I hope I don’t bore you with too many statistics, but here goes: </a:t>
            </a:r>
            <a:endParaRPr lang="en-US" dirty="0"/>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p:sp>
      <p:sp>
        <p:nvSpPr>
          <p:cNvPr id="25602"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66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p:sp>
      <p:sp>
        <p:nvSpPr>
          <p:cNvPr id="7170" name="Rectangle 2"/>
          <p:cNvSpPr>
            <a:spLocks noGrp="1" noChangeArrowheads="1"/>
          </p:cNvSpPr>
          <p:nvPr>
            <p:ph type="body" idx="1"/>
          </p:nvPr>
        </p:nvSpPr>
        <p:spPr/>
        <p:txBody>
          <a:bodyPr/>
          <a:lstStyle/>
          <a:p>
            <a:r>
              <a:rPr lang="en-US"/>
              <a:t>My text this morning is found in 2 Samuel 11. It's a story familiar to all of you; the tragic tale of David's moral failure and it's consequences. Let me read this slightly abridged account.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67</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dirty="0"/>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Rot="1" noChangeAspect="1" noChangeArrowheads="1"/>
          </p:cNvSpPr>
          <p:nvPr>
            <p:ph type="sldImg"/>
          </p:nvPr>
        </p:nvSpPr>
        <p:spPr/>
      </p:sp>
      <p:sp>
        <p:nvSpPr>
          <p:cNvPr id="21506" name="Rectangle 2"/>
          <p:cNvSpPr>
            <a:spLocks noGrp="1" noChangeArrowheads="1"/>
          </p:cNvSpPr>
          <p:nvPr>
            <p:ph type="body" idx="1"/>
          </p:nvPr>
        </p:nvSpPr>
        <p:spPr/>
        <p:txBody>
          <a:bodyPr/>
          <a:lstStyle/>
          <a:p>
            <a:r>
              <a:rPr lang="en-US"/>
              <a:t>Now I come to the main point of my use of this story. As some of you know, I am a psychotherapist, who specializes in the treatment of sexual addiction, sexual sin--it doesn't matter what one calls it. Most of the time, I am contacted because someone has been caught in sexual sin and is in trouble. He is in a state described in the 1st Step of AA, being totally powerless over the behavior and whose life has become totally unmanageable. I find this work to be challenging, to say the least, but rewarding, because real solutions are possible. What I really would like, however, would be to help folks avoid the problem before they become a train wreck. So, my question regarding the David/Bathsheba story is this: Could it have been prevented? [click to slide 13]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p:sp>
      <p:sp>
        <p:nvSpPr>
          <p:cNvPr id="13314" name="Rectangle 2"/>
          <p:cNvSpPr>
            <a:spLocks noGrp="1" noChangeArrowheads="1"/>
          </p:cNvSpPr>
          <p:nvPr>
            <p:ph type="body" idx="1"/>
          </p:nvPr>
        </p:nvSpPr>
        <p:spPr/>
        <p:txBody>
          <a:bodyPr/>
          <a:lstStyle/>
          <a:p>
            <a:r>
              <a:rPr lang="en-US"/>
              <a:t>I want to make two brief points about this passage before I get to the main point of my message.</a:t>
            </a:r>
          </a:p>
          <a:p>
            <a:r>
              <a:rPr lang="en-US"/>
              <a:t>1. I would like to summarize the consequences of David's actions--I want to break down the consequences according to two distinct phases of this story. (1) The first phase is described in verses 1-14: David's lust, leading to seduction and adultery, and (2) the second phase described in verses 15-27: David's cover-up. Two separate sins, but sins that almost always go together. One never commits sexual sin without following that with the sin of deceit, motivated by seeking to avoid responsibility. So let's look at the lists of consequences.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D8AE5-4DBA-4402-8F68-52E975A0C2AD}"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1BFB5F-DBA1-4F39-B191-6DDE13C74A6F}"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89183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p:sp>
      <p:sp>
        <p:nvSpPr>
          <p:cNvPr id="7170" name="Rectangle 2"/>
          <p:cNvSpPr>
            <a:spLocks noGrp="1" noChangeArrowheads="1"/>
          </p:cNvSpPr>
          <p:nvPr>
            <p:ph type="body" idx="1"/>
          </p:nvPr>
        </p:nvSpPr>
        <p:spPr/>
        <p:txBody>
          <a:bodyPr/>
          <a:lstStyle/>
          <a:p>
            <a:r>
              <a:rPr lang="en-US"/>
              <a:t>My text this morning is found in 2 Samuel 11. It's a story familiar to all of you; the tragic tale of David's moral failure and it's consequences. Let me read this slightly abridged account.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Rot="1" noChangeAspect="1" noChangeArrowheads="1"/>
          </p:cNvSpPr>
          <p:nvPr>
            <p:ph type="sldImg"/>
          </p:nvPr>
        </p:nvSpPr>
        <p:spPr/>
      </p:sp>
      <p:sp>
        <p:nvSpPr>
          <p:cNvPr id="7170" name="Rectangle 2"/>
          <p:cNvSpPr>
            <a:spLocks noGrp="1" noChangeArrowheads="1"/>
          </p:cNvSpPr>
          <p:nvPr>
            <p:ph type="body" idx="1"/>
          </p:nvPr>
        </p:nvSpPr>
        <p:spPr/>
        <p:txBody>
          <a:bodyPr/>
          <a:lstStyle/>
          <a:p>
            <a:r>
              <a:rPr lang="en-US"/>
              <a:t>My text this morning is found in 2 Samuel 11. It's a story familiar to all of you; the tragic tale of David's moral failure and it's consequences. Let me read this slightly abridged account.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p:sp>
      <p:sp>
        <p:nvSpPr>
          <p:cNvPr id="13314" name="Rectangle 2"/>
          <p:cNvSpPr>
            <a:spLocks noGrp="1" noChangeArrowheads="1"/>
          </p:cNvSpPr>
          <p:nvPr>
            <p:ph type="body" idx="1"/>
          </p:nvPr>
        </p:nvSpPr>
        <p:spPr/>
        <p:txBody>
          <a:bodyPr/>
          <a:lstStyle/>
          <a:p>
            <a:r>
              <a:rPr lang="en-US"/>
              <a:t>I want to make two brief points about this passage before I get to the main point of my message.</a:t>
            </a:r>
          </a:p>
          <a:p>
            <a:r>
              <a:rPr lang="en-US"/>
              <a:t>1. I would like to summarize the consequences of David's actions--I want to break down the consequences according to two distinct phases of this story. (1) The first phase is described in verses 1-14: David's lust, leading to seduction and adultery, and (2) the second phase described in verses 15-27: David's cover-up. Two separate sins, but sins that almost always go together. One never commits sexual sin without following that with the sin of deceit, motivated by seeking to avoid responsibility. So let's look at the lists of consequences.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Rot="1" noChangeAspect="1" noChangeArrowheads="1"/>
          </p:cNvSpPr>
          <p:nvPr>
            <p:ph type="sldImg"/>
          </p:nvPr>
        </p:nvSpPr>
        <p:spPr/>
      </p:sp>
      <p:sp>
        <p:nvSpPr>
          <p:cNvPr id="15362" name="Rectangle 2"/>
          <p:cNvSpPr>
            <a:spLocks noGrp="1" noChangeArrowheads="1"/>
          </p:cNvSpPr>
          <p:nvPr>
            <p:ph type="body" idx="1"/>
          </p:nvPr>
        </p:nvSpPr>
        <p:spPr/>
        <p:txBody>
          <a:bodyPr/>
          <a:lstStyle/>
          <a:p>
            <a:r>
              <a:rPr lang="en-US" dirty="0"/>
              <a:t>[Read 1st 3 points without comment]</a:t>
            </a:r>
          </a:p>
          <a:p>
            <a:r>
              <a:rPr lang="en-US" dirty="0" smtClean="0"/>
              <a:t>This is a very difficult </a:t>
            </a:r>
            <a:r>
              <a:rPr lang="en-US" dirty="0" err="1" smtClean="0"/>
              <a:t>passageDo</a:t>
            </a:r>
            <a:r>
              <a:rPr lang="en-US" dirty="0" smtClean="0"/>
              <a:t> </a:t>
            </a:r>
            <a:r>
              <a:rPr lang="en-US" dirty="0"/>
              <a:t>you know the significance of David's learning of who Bathsheba was? It is extremely eye-opening. She was not only the wife of Uriah, who was a member of David's Mighty Men--30 of his most elite fighting men! (He had to have personally known all 30.)  She was also the daughter of </a:t>
            </a:r>
            <a:r>
              <a:rPr lang="en-US" dirty="0" err="1"/>
              <a:t>Eliam</a:t>
            </a:r>
            <a:r>
              <a:rPr lang="en-US" dirty="0"/>
              <a:t>, who was also one of the 30 most loyal and trusted protectors of Israel and of David himself. Moreover, she was the grand-daughter of </a:t>
            </a:r>
            <a:r>
              <a:rPr lang="en-US" dirty="0" err="1"/>
              <a:t>Ahitophel</a:t>
            </a:r>
            <a:r>
              <a:rPr lang="en-US" dirty="0"/>
              <a:t>, who was one of David's most trusted advisors. One would like to think that he would have paused and asked himself, do I really want to betray 3 of the most valued people in my life? But he did not, he blew right past that boundary.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Rot="1" noChangeAspect="1" noChangeArrowheads="1"/>
          </p:cNvSpPr>
          <p:nvPr>
            <p:ph type="sldImg"/>
          </p:nvPr>
        </p:nvSpPr>
        <p:spPr/>
      </p:sp>
      <p:sp>
        <p:nvSpPr>
          <p:cNvPr id="17410" name="Rectangle 2"/>
          <p:cNvSpPr>
            <a:spLocks noGrp="1" noChangeArrowheads="1"/>
          </p:cNvSpPr>
          <p:nvPr>
            <p:ph type="body" idx="1"/>
          </p:nvPr>
        </p:nvSpPr>
        <p:spPr/>
        <p:txBody>
          <a:bodyPr/>
          <a:lstStyle/>
          <a:p>
            <a:r>
              <a:rPr lang="en-US" dirty="0" smtClean="0"/>
              <a:t>We all think of this whole sorry affair as David’s sexual sin. But I must point out, that there was much more involved than just sexual sin. There was a 2</a:t>
            </a:r>
            <a:r>
              <a:rPr lang="en-US" baseline="30000" dirty="0" smtClean="0"/>
              <a:t>nd</a:t>
            </a:r>
            <a:r>
              <a:rPr lang="en-US" dirty="0" smtClean="0"/>
              <a:t> sin that may be worse than the sex—that is the sin of covering up. Had he faced his responsibility and repented right away, the consequences to himself and, especially to others would have been much less. Almost all sin is followed up with an attempt to minimize, obfuscate, and avoid taking responsibility, but I believe sexual sin is particularly Verse </a:t>
            </a:r>
            <a:r>
              <a:rPr lang="en-US" dirty="0"/>
              <a:t>14 takes us straight into that; no evidence of forethought, just mindless reaction. With one terse note to his general, it has escalated to murder and more.</a:t>
            </a:r>
          </a:p>
          <a:p>
            <a:r>
              <a:rPr lang="en-US" dirty="0"/>
              <a:t>[Read each point with only brief comment]</a:t>
            </a:r>
          </a:p>
          <a:p>
            <a:r>
              <a:rPr lang="en-US" dirty="0"/>
              <a:t>[Last point] This was the worst. He is now recognizing that the consequences have extended to the loss of many lives (we don't know how many). What does he say? He blames God; He says that it's in the mystery of the providence of God that these soldiers had the misfortune of being in the wrong place at the wrong time. Despicable!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9223EFB8-D507-4AFB-80AC-5752CC11A6FC}" type="datetimeFigureOut">
              <a:rPr lang="en-PH" smtClean="0"/>
              <a:pPr/>
              <a:t>9/17/2013</a:t>
            </a:fld>
            <a:endParaRPr lang="en-PH"/>
          </a:p>
        </p:txBody>
      </p:sp>
      <p:sp>
        <p:nvSpPr>
          <p:cNvPr id="17" name="Footer Placeholder 16"/>
          <p:cNvSpPr>
            <a:spLocks noGrp="1"/>
          </p:cNvSpPr>
          <p:nvPr>
            <p:ph type="ftr" sz="quarter" idx="11"/>
          </p:nvPr>
        </p:nvSpPr>
        <p:spPr>
          <a:xfrm>
            <a:off x="5410200" y="4205288"/>
            <a:ext cx="1295400" cy="457200"/>
          </a:xfrm>
        </p:spPr>
        <p:txBody>
          <a:bodyPr/>
          <a:lstStyle/>
          <a:p>
            <a:endParaRPr lang="en-PH"/>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156753C-E7FD-4A03-8CCA-7ACC492D6D4C}"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23EFB8-D507-4AFB-80AC-5752CC11A6FC}" type="datetimeFigureOut">
              <a:rPr lang="en-PH" smtClean="0"/>
              <a:pPr/>
              <a:t>9/17/2013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156753C-E7FD-4A03-8CCA-7ACC492D6D4C}"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23EFB8-D507-4AFB-80AC-5752CC11A6FC}" type="datetimeFigureOut">
              <a:rPr lang="en-PH" smtClean="0"/>
              <a:pPr/>
              <a:t>9/17/2013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156753C-E7FD-4A03-8CCA-7ACC492D6D4C}" type="slidenum">
              <a:rPr lang="en-PH" smtClean="0"/>
              <a:pPr/>
              <a:t>‹#›</a:t>
            </a:fld>
            <a:endParaRPr lang="en-P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062985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26634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162906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01880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2424030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1591704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351684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66844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23EFB8-D507-4AFB-80AC-5752CC11A6FC}" type="datetimeFigureOut">
              <a:rPr lang="en-PH" smtClean="0"/>
              <a:pPr/>
              <a:t>9/17/2013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156753C-E7FD-4A03-8CCA-7ACC492D6D4C}" type="slidenum">
              <a:rPr lang="en-PH" smtClean="0"/>
              <a:pPr/>
              <a:t>‹#›</a:t>
            </a:fld>
            <a:endParaRPr lang="en-P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569594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567588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79257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23EFB8-D507-4AFB-80AC-5752CC11A6FC}" type="datetimeFigureOut">
              <a:rPr lang="en-PH" smtClean="0"/>
              <a:pPr/>
              <a:t>9/17/2013</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156753C-E7FD-4A03-8CCA-7ACC492D6D4C}"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23EFB8-D507-4AFB-80AC-5752CC11A6FC}" type="datetimeFigureOut">
              <a:rPr lang="en-PH" smtClean="0"/>
              <a:pPr/>
              <a:t>9/17/2013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156753C-E7FD-4A03-8CCA-7ACC492D6D4C}"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223EFB8-D507-4AFB-80AC-5752CC11A6FC}" type="datetimeFigureOut">
              <a:rPr lang="en-PH" smtClean="0"/>
              <a:pPr/>
              <a:t>9/17/2013</a:t>
            </a:fld>
            <a:endParaRPr lang="en-PH"/>
          </a:p>
        </p:txBody>
      </p:sp>
      <p:sp>
        <p:nvSpPr>
          <p:cNvPr id="27" name="Slide Number Placeholder 26"/>
          <p:cNvSpPr>
            <a:spLocks noGrp="1"/>
          </p:cNvSpPr>
          <p:nvPr>
            <p:ph type="sldNum" sz="quarter" idx="11"/>
          </p:nvPr>
        </p:nvSpPr>
        <p:spPr/>
        <p:txBody>
          <a:bodyPr rtlCol="0"/>
          <a:lstStyle/>
          <a:p>
            <a:fld id="{3156753C-E7FD-4A03-8CCA-7ACC492D6D4C}" type="slidenum">
              <a:rPr lang="en-PH" smtClean="0"/>
              <a:pPr/>
              <a:t>‹#›</a:t>
            </a:fld>
            <a:endParaRPr lang="en-PH"/>
          </a:p>
        </p:txBody>
      </p:sp>
      <p:sp>
        <p:nvSpPr>
          <p:cNvPr id="28" name="Footer Placeholder 27"/>
          <p:cNvSpPr>
            <a:spLocks noGrp="1"/>
          </p:cNvSpPr>
          <p:nvPr>
            <p:ph type="ftr" sz="quarter" idx="12"/>
          </p:nvPr>
        </p:nvSpPr>
        <p:spPr/>
        <p:txBody>
          <a:bodyPr rtlCol="0"/>
          <a:lstStyle/>
          <a:p>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9223EFB8-D507-4AFB-80AC-5752CC11A6FC}" type="datetimeFigureOut">
              <a:rPr lang="en-PH" smtClean="0"/>
              <a:pPr/>
              <a:t>9/17/2013</a:t>
            </a:fld>
            <a:endParaRPr lang="en-PH"/>
          </a:p>
        </p:txBody>
      </p:sp>
      <p:sp>
        <p:nvSpPr>
          <p:cNvPr id="4" name="Footer Placeholder 3"/>
          <p:cNvSpPr>
            <a:spLocks noGrp="1"/>
          </p:cNvSpPr>
          <p:nvPr>
            <p:ph type="ftr" sz="quarter" idx="11"/>
          </p:nvPr>
        </p:nvSpPr>
        <p:spPr>
          <a:xfrm>
            <a:off x="5257800" y="612648"/>
            <a:ext cx="1325880" cy="457200"/>
          </a:xfrm>
        </p:spPr>
        <p:txBody>
          <a:bodyPr/>
          <a:lstStyle/>
          <a:p>
            <a:endParaRPr lang="en-PH"/>
          </a:p>
        </p:txBody>
      </p:sp>
      <p:sp>
        <p:nvSpPr>
          <p:cNvPr id="5" name="Slide Number Placeholder 4"/>
          <p:cNvSpPr>
            <a:spLocks noGrp="1"/>
          </p:cNvSpPr>
          <p:nvPr>
            <p:ph type="sldNum" sz="quarter" idx="12"/>
          </p:nvPr>
        </p:nvSpPr>
        <p:spPr>
          <a:xfrm>
            <a:off x="8174736" y="2272"/>
            <a:ext cx="762000" cy="365760"/>
          </a:xfrm>
        </p:spPr>
        <p:txBody>
          <a:bodyPr/>
          <a:lstStyle/>
          <a:p>
            <a:fld id="{3156753C-E7FD-4A03-8CCA-7ACC492D6D4C}"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23EFB8-D507-4AFB-80AC-5752CC11A6FC}" type="datetimeFigureOut">
              <a:rPr lang="en-PH" smtClean="0"/>
              <a:pPr/>
              <a:t>9/17/2013</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3156753C-E7FD-4A03-8CCA-7ACC492D6D4C}"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23EFB8-D507-4AFB-80AC-5752CC11A6FC}" type="datetimeFigureOut">
              <a:rPr lang="en-PH" smtClean="0"/>
              <a:pPr/>
              <a:t>9/17/2013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156753C-E7FD-4A03-8CCA-7ACC492D6D4C}"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23EFB8-D507-4AFB-80AC-5752CC11A6FC}" type="datetimeFigureOut">
              <a:rPr lang="en-PH" smtClean="0"/>
              <a:pPr/>
              <a:t>9/17/2013</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156753C-E7FD-4A03-8CCA-7ACC492D6D4C}"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9223EFB8-D507-4AFB-80AC-5752CC11A6FC}" type="datetimeFigureOut">
              <a:rPr lang="en-PH" smtClean="0"/>
              <a:pPr/>
              <a:t>9/17/2013</a:t>
            </a:fld>
            <a:endParaRPr lang="en-PH"/>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PH"/>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156753C-E7FD-4A03-8CCA-7ACC492D6D4C}"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AF69B316-D79E-48FF-8D57-9BDE8A074832}" type="datetimeFigureOut">
              <a:rPr lang="en-US" smtClean="0">
                <a:solidFill>
                  <a:srgbClr val="D6ECFF"/>
                </a:solidFill>
              </a:rPr>
              <a:pPr/>
              <a:t>9/17/2013</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1B5363CB-6C45-4F9A-81C9-B09D4ABF0203}"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942289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PH" sz="5400" b="1" dirty="0" smtClean="0"/>
              <a:t>Chapel Service</a:t>
            </a:r>
            <a:endParaRPr lang="en-PH" sz="5400" b="1" dirty="0"/>
          </a:p>
        </p:txBody>
      </p:sp>
      <p:sp>
        <p:nvSpPr>
          <p:cNvPr id="3" name="Subtitle 2"/>
          <p:cNvSpPr>
            <a:spLocks noGrp="1"/>
          </p:cNvSpPr>
          <p:nvPr>
            <p:ph type="subTitle" idx="1"/>
          </p:nvPr>
        </p:nvSpPr>
        <p:spPr/>
        <p:txBody>
          <a:bodyPr>
            <a:normAutofit/>
          </a:bodyPr>
          <a:lstStyle/>
          <a:p>
            <a:r>
              <a:rPr lang="en-PH" sz="3600" b="1" dirty="0" smtClean="0"/>
              <a:t>September 17, 2013</a:t>
            </a:r>
            <a:endParaRPr lang="en-PH"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486400"/>
          </a:xfrm>
        </p:spPr>
        <p:txBody>
          <a:bodyPr>
            <a:normAutofit/>
          </a:bodyPr>
          <a:lstStyle/>
          <a:p>
            <a:pPr marL="0" indent="0">
              <a:buNone/>
            </a:pPr>
            <a:r>
              <a:rPr lang="en-US" sz="3200" b="1" dirty="0" smtClean="0"/>
              <a:t>The Lord has promised good to me</a:t>
            </a:r>
            <a:br>
              <a:rPr lang="en-US" sz="3200" b="1" dirty="0" smtClean="0"/>
            </a:br>
            <a:r>
              <a:rPr lang="en-US" sz="3200" b="1" dirty="0" smtClean="0"/>
              <a:t>His word my hope secures</a:t>
            </a:r>
            <a:br>
              <a:rPr lang="en-US" sz="3200" b="1" dirty="0" smtClean="0"/>
            </a:br>
            <a:r>
              <a:rPr lang="en-US" sz="3200" b="1" dirty="0" smtClean="0"/>
              <a:t>He will my shield and portion be</a:t>
            </a:r>
            <a:br>
              <a:rPr lang="en-US" sz="3200" b="1" dirty="0" smtClean="0"/>
            </a:br>
            <a:r>
              <a:rPr lang="en-US" sz="3200" b="1" dirty="0" smtClean="0"/>
              <a:t>As long as life endures</a:t>
            </a:r>
            <a:br>
              <a:rPr lang="en-US" sz="3200" b="1" dirty="0" smtClean="0"/>
            </a:br>
            <a:r>
              <a:rPr lang="en-US" sz="3200" b="1" dirty="0" smtClean="0"/>
              <a:t/>
            </a:r>
            <a:br>
              <a:rPr lang="en-US" sz="3200" b="1" dirty="0" smtClean="0"/>
            </a:br>
            <a:r>
              <a:rPr lang="en-US" sz="3200" b="1" dirty="0" smtClean="0"/>
              <a:t>My chains are gone</a:t>
            </a:r>
            <a:br>
              <a:rPr lang="en-US" sz="3200" b="1" dirty="0" smtClean="0"/>
            </a:br>
            <a:r>
              <a:rPr lang="en-US" sz="3200" b="1" dirty="0" smtClean="0"/>
              <a:t>I've been set free</a:t>
            </a:r>
            <a:br>
              <a:rPr lang="en-US" sz="3200" b="1" dirty="0" smtClean="0"/>
            </a:br>
            <a:r>
              <a:rPr lang="en-US" sz="3200" b="1" dirty="0" smtClean="0"/>
              <a:t>My God, my Savior has ransomed me</a:t>
            </a:r>
            <a:br>
              <a:rPr lang="en-US" sz="3200" b="1" dirty="0" smtClean="0"/>
            </a:br>
            <a:r>
              <a:rPr lang="en-US" sz="3200" b="1" dirty="0" smtClean="0"/>
              <a:t>And like a flood His mercy rains</a:t>
            </a:r>
            <a:br>
              <a:rPr lang="en-US" sz="3200" b="1" dirty="0" smtClean="0"/>
            </a:br>
            <a:r>
              <a:rPr lang="en-US" sz="3200" b="1" dirty="0" smtClean="0"/>
              <a:t>Unending love, Amazing grace</a:t>
            </a:r>
          </a:p>
        </p:txBody>
      </p:sp>
    </p:spTree>
    <p:extLst>
      <p:ext uri="{BB962C8B-B14F-4D97-AF65-F5344CB8AC3E}">
        <p14:creationId xmlns:p14="http://schemas.microsoft.com/office/powerpoint/2010/main" val="257269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PH" sz="5400" b="1" dirty="0" smtClean="0"/>
              <a:t>Scripture Reading</a:t>
            </a:r>
            <a:endParaRPr lang="en-PH" sz="5400" b="1" dirty="0"/>
          </a:p>
        </p:txBody>
      </p:sp>
      <p:sp>
        <p:nvSpPr>
          <p:cNvPr id="3" name="Subtitle 2"/>
          <p:cNvSpPr>
            <a:spLocks noGrp="1"/>
          </p:cNvSpPr>
          <p:nvPr>
            <p:ph type="subTitle" idx="1"/>
          </p:nvPr>
        </p:nvSpPr>
        <p:spPr/>
        <p:txBody>
          <a:bodyPr>
            <a:normAutofit/>
          </a:bodyPr>
          <a:lstStyle/>
          <a:p>
            <a:r>
              <a:rPr lang="en-PH" sz="3600" b="1" dirty="0" smtClean="0"/>
              <a:t>2 Samuel 11</a:t>
            </a:r>
          </a:p>
          <a:p>
            <a:r>
              <a:rPr lang="en-PH" sz="3600" b="1" dirty="0" err="1" smtClean="0"/>
              <a:t>Hildegarde</a:t>
            </a:r>
            <a:r>
              <a:rPr lang="en-PH" sz="3600" b="1" dirty="0" smtClean="0"/>
              <a:t> </a:t>
            </a:r>
            <a:r>
              <a:rPr lang="en-PH" sz="3600" b="1" dirty="0" err="1" smtClean="0"/>
              <a:t>Lumabi</a:t>
            </a:r>
            <a:endParaRPr lang="en-PH" sz="3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485553" y="838200"/>
            <a:ext cx="8639473"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3600" dirty="0">
                <a:solidFill>
                  <a:srgbClr val="FFC000"/>
                </a:solidFill>
                <a:latin typeface="Times New Roman" pitchFamily="18" charset="0"/>
                <a:cs typeface="Times New Roman" pitchFamily="18" charset="0"/>
                <a:sym typeface="Times New Roman" pitchFamily="18" charset="0"/>
              </a:rPr>
              <a:t>1</a:t>
            </a:r>
            <a:r>
              <a:rPr lang="en-US" sz="3600" dirty="0">
                <a:solidFill>
                  <a:prstClr val="white"/>
                </a:solidFill>
                <a:latin typeface="Times New Roman" pitchFamily="18" charset="0"/>
                <a:cs typeface="Times New Roman" pitchFamily="18" charset="0"/>
                <a:sym typeface="Times New Roman" pitchFamily="18" charset="0"/>
              </a:rPr>
              <a:t> In the spring of the year, the time when kings go out to battle, David sent </a:t>
            </a:r>
            <a:r>
              <a:rPr lang="en-US" sz="3600" dirty="0" err="1">
                <a:solidFill>
                  <a:prstClr val="white"/>
                </a:solidFill>
                <a:latin typeface="Times New Roman" pitchFamily="18" charset="0"/>
                <a:cs typeface="Times New Roman" pitchFamily="18" charset="0"/>
                <a:sym typeface="Times New Roman" pitchFamily="18" charset="0"/>
              </a:rPr>
              <a:t>Joab</a:t>
            </a:r>
            <a:r>
              <a:rPr lang="en-US" sz="3600" dirty="0">
                <a:solidFill>
                  <a:prstClr val="white"/>
                </a:solidFill>
                <a:latin typeface="Times New Roman" pitchFamily="18" charset="0"/>
                <a:cs typeface="Times New Roman" pitchFamily="18" charset="0"/>
                <a:sym typeface="Times New Roman" pitchFamily="18" charset="0"/>
              </a:rPr>
              <a:t>, and his servants with him, and all Israel. And they ravaged the Ammonites and besieged </a:t>
            </a:r>
            <a:r>
              <a:rPr lang="en-US" sz="3600" dirty="0" err="1">
                <a:solidFill>
                  <a:prstClr val="white"/>
                </a:solidFill>
                <a:latin typeface="Times New Roman" pitchFamily="18" charset="0"/>
                <a:cs typeface="Times New Roman" pitchFamily="18" charset="0"/>
                <a:sym typeface="Times New Roman" pitchFamily="18" charset="0"/>
              </a:rPr>
              <a:t>Rabbah</a:t>
            </a:r>
            <a:r>
              <a:rPr lang="en-US" sz="3600" dirty="0">
                <a:solidFill>
                  <a:prstClr val="white"/>
                </a:solidFill>
                <a:latin typeface="Times New Roman" pitchFamily="18" charset="0"/>
                <a:cs typeface="Times New Roman" pitchFamily="18" charset="0"/>
                <a:sym typeface="Times New Roman" pitchFamily="18" charset="0"/>
              </a:rPr>
              <a:t>. But David remained at Jerusalem.</a:t>
            </a:r>
          </a:p>
          <a:p>
            <a:r>
              <a:rPr lang="en-US" sz="3600" dirty="0">
                <a:solidFill>
                  <a:srgbClr val="FFC000"/>
                </a:solidFill>
                <a:latin typeface="Times New Roman" pitchFamily="18" charset="0"/>
                <a:cs typeface="Times New Roman" pitchFamily="18" charset="0"/>
                <a:sym typeface="Times New Roman" pitchFamily="18" charset="0"/>
              </a:rPr>
              <a:t>2</a:t>
            </a:r>
            <a:r>
              <a:rPr lang="en-US" sz="3600" dirty="0">
                <a:solidFill>
                  <a:prstClr val="white"/>
                </a:solidFill>
                <a:latin typeface="Times New Roman" pitchFamily="18" charset="0"/>
                <a:cs typeface="Times New Roman" pitchFamily="18" charset="0"/>
                <a:sym typeface="Times New Roman" pitchFamily="18" charset="0"/>
              </a:rPr>
              <a:t> It happened, late one afternoon, when David arose from his couch and was walking on the roof of the king's house, that he saw from the roof a woman bathing; and the woman was very beautiful</a:t>
            </a:r>
            <a:r>
              <a:rPr lang="en-US" sz="3600" dirty="0" smtClean="0">
                <a:solidFill>
                  <a:prstClr val="white"/>
                </a:solidFill>
                <a:latin typeface="Times New Roman" pitchFamily="18" charset="0"/>
                <a:cs typeface="Times New Roman" pitchFamily="18" charset="0"/>
                <a:sym typeface="Times New Roman" pitchFamily="18" charset="0"/>
              </a:rPr>
              <a:t>.</a:t>
            </a:r>
            <a:endParaRPr lang="en-US" sz="3600" dirty="0">
              <a:solidFill>
                <a:prstClr val="white"/>
              </a:solidFill>
              <a:latin typeface="Times New Roman" pitchFamily="18" charset="0"/>
              <a:cs typeface="Times New Roman" pitchFamily="18" charset="0"/>
              <a:sym typeface="Times New Roman" pitchFamily="18" charset="0"/>
            </a:endParaRPr>
          </a:p>
        </p:txBody>
      </p:sp>
      <p:sp>
        <p:nvSpPr>
          <p:cNvPr id="6146" name="AutoShape 2"/>
          <p:cNvSpPr>
            <a:spLocks/>
          </p:cNvSpPr>
          <p:nvPr/>
        </p:nvSpPr>
        <p:spPr bwMode="auto">
          <a:xfrm>
            <a:off x="1910956" y="253008"/>
            <a:ext cx="6007447" cy="508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r>
              <a:rPr lang="en-US" sz="4000" b="1" dirty="0">
                <a:solidFill>
                  <a:prstClr val="white"/>
                </a:solidFill>
                <a:latin typeface="Times New Roman" pitchFamily="18" charset="0"/>
                <a:cs typeface="Times New Roman" pitchFamily="18" charset="0"/>
                <a:sym typeface="Times New Roman" pitchFamily="18" charset="0"/>
              </a:rPr>
              <a:t>II Samuel 11</a:t>
            </a:r>
            <a:endParaRPr lang="en-US" sz="4000" b="1" dirty="0">
              <a:solidFill>
                <a:prstClr val="white"/>
              </a:solidFill>
            </a:endParaRPr>
          </a:p>
        </p:txBody>
      </p:sp>
    </p:spTree>
    <p:extLst>
      <p:ext uri="{BB962C8B-B14F-4D97-AF65-F5344CB8AC3E}">
        <p14:creationId xmlns:p14="http://schemas.microsoft.com/office/powerpoint/2010/main" val="3295828199"/>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485553" y="838200"/>
            <a:ext cx="8639473" cy="5313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4000" dirty="0" smtClean="0">
                <a:solidFill>
                  <a:srgbClr val="FFC000"/>
                </a:solidFill>
                <a:latin typeface="Times New Roman" pitchFamily="18" charset="0"/>
                <a:cs typeface="Times New Roman" pitchFamily="18" charset="0"/>
                <a:sym typeface="Times New Roman" pitchFamily="18" charset="0"/>
              </a:rPr>
              <a:t>3</a:t>
            </a:r>
            <a:r>
              <a:rPr lang="en-US" sz="4000" dirty="0" smtClean="0">
                <a:solidFill>
                  <a:prstClr val="white"/>
                </a:solidFill>
                <a:latin typeface="Times New Roman" pitchFamily="18" charset="0"/>
                <a:cs typeface="Times New Roman" pitchFamily="18" charset="0"/>
                <a:sym typeface="Times New Roman" pitchFamily="18" charset="0"/>
              </a:rPr>
              <a:t> </a:t>
            </a:r>
            <a:r>
              <a:rPr lang="en-US" sz="4000" dirty="0">
                <a:solidFill>
                  <a:prstClr val="white"/>
                </a:solidFill>
                <a:latin typeface="Times New Roman" pitchFamily="18" charset="0"/>
                <a:cs typeface="Times New Roman" pitchFamily="18" charset="0"/>
                <a:sym typeface="Times New Roman" pitchFamily="18" charset="0"/>
              </a:rPr>
              <a:t>And David sent and inquired about the woman. And one said, "Is not this Bathsheba, the daughter of </a:t>
            </a:r>
            <a:r>
              <a:rPr lang="en-US" sz="4000" dirty="0" err="1">
                <a:solidFill>
                  <a:prstClr val="white"/>
                </a:solidFill>
                <a:latin typeface="Times New Roman" pitchFamily="18" charset="0"/>
                <a:cs typeface="Times New Roman" pitchFamily="18" charset="0"/>
                <a:sym typeface="Times New Roman" pitchFamily="18" charset="0"/>
              </a:rPr>
              <a:t>Eliam</a:t>
            </a:r>
            <a:r>
              <a:rPr lang="en-US" sz="4000" dirty="0">
                <a:solidFill>
                  <a:prstClr val="white"/>
                </a:solidFill>
                <a:latin typeface="Times New Roman" pitchFamily="18" charset="0"/>
                <a:cs typeface="Times New Roman" pitchFamily="18" charset="0"/>
                <a:sym typeface="Times New Roman" pitchFamily="18" charset="0"/>
              </a:rPr>
              <a:t>, the wife of Uriah the Hittite?"</a:t>
            </a:r>
          </a:p>
          <a:p>
            <a:r>
              <a:rPr lang="en-US" sz="4000" dirty="0">
                <a:solidFill>
                  <a:srgbClr val="FFC000"/>
                </a:solidFill>
                <a:latin typeface="Times New Roman" pitchFamily="18" charset="0"/>
                <a:cs typeface="Times New Roman" pitchFamily="18" charset="0"/>
                <a:sym typeface="Times New Roman" pitchFamily="18" charset="0"/>
              </a:rPr>
              <a:t>4</a:t>
            </a:r>
            <a:r>
              <a:rPr lang="en-US" sz="4000" dirty="0">
                <a:solidFill>
                  <a:prstClr val="white"/>
                </a:solidFill>
                <a:latin typeface="Times New Roman" pitchFamily="18" charset="0"/>
                <a:cs typeface="Times New Roman" pitchFamily="18" charset="0"/>
                <a:sym typeface="Times New Roman" pitchFamily="18" charset="0"/>
              </a:rPr>
              <a:t> So David sent messengers and took her, and she came to him, and he lay with her...Then she returned to her house</a:t>
            </a:r>
            <a:r>
              <a:rPr lang="en-US" sz="4000" dirty="0" smtClean="0">
                <a:solidFill>
                  <a:prstClr val="white"/>
                </a:solidFill>
                <a:latin typeface="Times New Roman" pitchFamily="18" charset="0"/>
                <a:cs typeface="Times New Roman" pitchFamily="18" charset="0"/>
                <a:sym typeface="Times New Roman" pitchFamily="18" charset="0"/>
              </a:rPr>
              <a:t>.</a:t>
            </a:r>
          </a:p>
          <a:p>
            <a:r>
              <a:rPr lang="en-US" sz="4000" dirty="0" smtClean="0">
                <a:solidFill>
                  <a:srgbClr val="FFC000"/>
                </a:solidFill>
                <a:latin typeface="Times New Roman" pitchFamily="18" charset="0"/>
                <a:cs typeface="Times New Roman" pitchFamily="18" charset="0"/>
                <a:sym typeface="Times New Roman" pitchFamily="18" charset="0"/>
              </a:rPr>
              <a:t>5</a:t>
            </a:r>
            <a:r>
              <a:rPr lang="en-US" sz="4000" dirty="0" smtClean="0">
                <a:solidFill>
                  <a:prstClr val="white"/>
                </a:solidFill>
                <a:latin typeface="Times New Roman" pitchFamily="18" charset="0"/>
                <a:cs typeface="Times New Roman" pitchFamily="18" charset="0"/>
                <a:sym typeface="Times New Roman" pitchFamily="18" charset="0"/>
              </a:rPr>
              <a:t> And the woman conceived, and she sent and told David, "I am pregnant."</a:t>
            </a:r>
            <a:endParaRPr lang="en-US" sz="4000" dirty="0" smtClean="0">
              <a:solidFill>
                <a:prstClr val="white"/>
              </a:solidFill>
            </a:endParaRPr>
          </a:p>
          <a:p>
            <a:endParaRPr lang="en-US" sz="4000" dirty="0">
              <a:solidFill>
                <a:prstClr val="white"/>
              </a:solidFill>
              <a:latin typeface="Times New Roman" pitchFamily="18" charset="0"/>
              <a:cs typeface="Times New Roman" pitchFamily="18" charset="0"/>
              <a:sym typeface="Times New Roman" pitchFamily="18" charset="0"/>
            </a:endParaRPr>
          </a:p>
        </p:txBody>
      </p:sp>
      <p:sp>
        <p:nvSpPr>
          <p:cNvPr id="6146" name="AutoShape 2"/>
          <p:cNvSpPr>
            <a:spLocks/>
          </p:cNvSpPr>
          <p:nvPr/>
        </p:nvSpPr>
        <p:spPr bwMode="auto">
          <a:xfrm>
            <a:off x="1910956" y="176808"/>
            <a:ext cx="6007447" cy="508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r>
              <a:rPr lang="en-US" sz="4400" b="1" dirty="0">
                <a:solidFill>
                  <a:prstClr val="white"/>
                </a:solidFill>
                <a:latin typeface="Times New Roman" pitchFamily="18" charset="0"/>
                <a:cs typeface="Times New Roman" pitchFamily="18" charset="0"/>
                <a:sym typeface="Times New Roman" pitchFamily="18" charset="0"/>
              </a:rPr>
              <a:t>II Samuel 11</a:t>
            </a:r>
            <a:endParaRPr lang="en-US" sz="4400" b="1" dirty="0">
              <a:solidFill>
                <a:prstClr val="white"/>
              </a:solidFill>
            </a:endParaRPr>
          </a:p>
        </p:txBody>
      </p:sp>
    </p:spTree>
    <p:extLst>
      <p:ext uri="{BB962C8B-B14F-4D97-AF65-F5344CB8AC3E}">
        <p14:creationId xmlns:p14="http://schemas.microsoft.com/office/powerpoint/2010/main" val="702471951"/>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523505" y="1052587"/>
            <a:ext cx="8767837" cy="8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endParaRPr lang="en-US" dirty="0">
              <a:solidFill>
                <a:prstClr val="white"/>
              </a:solidFill>
            </a:endParaRPr>
          </a:p>
        </p:txBody>
      </p:sp>
      <p:sp>
        <p:nvSpPr>
          <p:cNvPr id="8194" name="AutoShape 2"/>
          <p:cNvSpPr>
            <a:spLocks/>
          </p:cNvSpPr>
          <p:nvPr/>
        </p:nvSpPr>
        <p:spPr bwMode="auto">
          <a:xfrm>
            <a:off x="583778" y="381000"/>
            <a:ext cx="8560222" cy="4563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4000" dirty="0">
                <a:solidFill>
                  <a:srgbClr val="FFC000"/>
                </a:solidFill>
                <a:latin typeface="Times New Roman" pitchFamily="18" charset="0"/>
                <a:cs typeface="Times New Roman" pitchFamily="18" charset="0"/>
                <a:sym typeface="Times New Roman" pitchFamily="18" charset="0"/>
              </a:rPr>
              <a:t>6</a:t>
            </a:r>
            <a:r>
              <a:rPr lang="en-US" sz="4000" dirty="0">
                <a:solidFill>
                  <a:prstClr val="white"/>
                </a:solidFill>
                <a:latin typeface="Times New Roman" pitchFamily="18" charset="0"/>
                <a:cs typeface="Times New Roman" pitchFamily="18" charset="0"/>
                <a:sym typeface="Times New Roman" pitchFamily="18" charset="0"/>
              </a:rPr>
              <a:t> So David sent word to </a:t>
            </a:r>
            <a:r>
              <a:rPr lang="en-US" sz="4000" dirty="0" err="1">
                <a:solidFill>
                  <a:prstClr val="white"/>
                </a:solidFill>
                <a:latin typeface="Times New Roman" pitchFamily="18" charset="0"/>
                <a:cs typeface="Times New Roman" pitchFamily="18" charset="0"/>
                <a:sym typeface="Times New Roman" pitchFamily="18" charset="0"/>
              </a:rPr>
              <a:t>Joab</a:t>
            </a:r>
            <a:r>
              <a:rPr lang="en-US" sz="4000" dirty="0">
                <a:solidFill>
                  <a:prstClr val="white"/>
                </a:solidFill>
                <a:latin typeface="Times New Roman" pitchFamily="18" charset="0"/>
                <a:cs typeface="Times New Roman" pitchFamily="18" charset="0"/>
                <a:sym typeface="Times New Roman" pitchFamily="18" charset="0"/>
              </a:rPr>
              <a:t>, "Send me Uriah the Hittite</a:t>
            </a:r>
            <a:r>
              <a:rPr lang="en-US" sz="4000" dirty="0" smtClean="0">
                <a:solidFill>
                  <a:prstClr val="white"/>
                </a:solidFill>
                <a:latin typeface="Times New Roman" pitchFamily="18" charset="0"/>
                <a:cs typeface="Times New Roman" pitchFamily="18" charset="0"/>
                <a:sym typeface="Times New Roman" pitchFamily="18" charset="0"/>
              </a:rPr>
              <a:t>.”</a:t>
            </a:r>
            <a:endParaRPr lang="en-US" sz="4000" dirty="0">
              <a:solidFill>
                <a:prstClr val="white"/>
              </a:solidFill>
              <a:latin typeface="Times New Roman" pitchFamily="18" charset="0"/>
              <a:cs typeface="Times New Roman" pitchFamily="18" charset="0"/>
              <a:sym typeface="Times New Roman" pitchFamily="18" charset="0"/>
            </a:endParaRPr>
          </a:p>
          <a:p>
            <a:r>
              <a:rPr lang="en-US" sz="4000" dirty="0">
                <a:solidFill>
                  <a:srgbClr val="FFC000"/>
                </a:solidFill>
                <a:latin typeface="Times New Roman" pitchFamily="18" charset="0"/>
                <a:cs typeface="Times New Roman" pitchFamily="18" charset="0"/>
                <a:sym typeface="Times New Roman" pitchFamily="18" charset="0"/>
              </a:rPr>
              <a:t>7</a:t>
            </a:r>
            <a:r>
              <a:rPr lang="en-US" sz="4000" dirty="0">
                <a:solidFill>
                  <a:prstClr val="white"/>
                </a:solidFill>
                <a:latin typeface="Times New Roman" pitchFamily="18" charset="0"/>
                <a:cs typeface="Times New Roman" pitchFamily="18" charset="0"/>
                <a:sym typeface="Times New Roman" pitchFamily="18" charset="0"/>
              </a:rPr>
              <a:t> When Uriah came to him, David asked how </a:t>
            </a:r>
            <a:r>
              <a:rPr lang="en-US" sz="4000" dirty="0" err="1">
                <a:solidFill>
                  <a:prstClr val="white"/>
                </a:solidFill>
                <a:latin typeface="Times New Roman" pitchFamily="18" charset="0"/>
                <a:cs typeface="Times New Roman" pitchFamily="18" charset="0"/>
                <a:sym typeface="Times New Roman" pitchFamily="18" charset="0"/>
              </a:rPr>
              <a:t>Joab</a:t>
            </a:r>
            <a:r>
              <a:rPr lang="en-US" sz="4000" dirty="0">
                <a:solidFill>
                  <a:prstClr val="white"/>
                </a:solidFill>
                <a:latin typeface="Times New Roman" pitchFamily="18" charset="0"/>
                <a:cs typeface="Times New Roman" pitchFamily="18" charset="0"/>
                <a:sym typeface="Times New Roman" pitchFamily="18" charset="0"/>
              </a:rPr>
              <a:t> was doing and how the people were doing and how the war was going.</a:t>
            </a:r>
          </a:p>
          <a:p>
            <a:r>
              <a:rPr lang="en-US" sz="4000" dirty="0">
                <a:solidFill>
                  <a:srgbClr val="FFC000"/>
                </a:solidFill>
                <a:latin typeface="Times New Roman" pitchFamily="18" charset="0"/>
                <a:cs typeface="Times New Roman" pitchFamily="18" charset="0"/>
                <a:sym typeface="Times New Roman" pitchFamily="18" charset="0"/>
              </a:rPr>
              <a:t>8</a:t>
            </a:r>
            <a:r>
              <a:rPr lang="en-US" sz="4000" dirty="0">
                <a:solidFill>
                  <a:prstClr val="white"/>
                </a:solidFill>
                <a:latin typeface="Times New Roman" pitchFamily="18" charset="0"/>
                <a:cs typeface="Times New Roman" pitchFamily="18" charset="0"/>
                <a:sym typeface="Times New Roman" pitchFamily="18" charset="0"/>
              </a:rPr>
              <a:t> Then David said to Uriah, "Go down to your house and wash your feet." And Uriah went out of the king's house, and there followed him a present from the king</a:t>
            </a:r>
            <a:r>
              <a:rPr lang="en-US" sz="4000" dirty="0" smtClean="0">
                <a:solidFill>
                  <a:prstClr val="white"/>
                </a:solidFill>
                <a:latin typeface="Times New Roman" pitchFamily="18" charset="0"/>
                <a:cs typeface="Times New Roman" pitchFamily="18" charset="0"/>
                <a:sym typeface="Times New Roman" pitchFamily="18" charset="0"/>
              </a:rPr>
              <a:t>.</a:t>
            </a:r>
            <a:endParaRPr lang="en-US" sz="4000" dirty="0">
              <a:solidFill>
                <a:prstClr val="white"/>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870605407"/>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523505" y="1052587"/>
            <a:ext cx="8767837" cy="8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endParaRPr lang="en-US" dirty="0">
              <a:solidFill>
                <a:prstClr val="white"/>
              </a:solidFill>
            </a:endParaRPr>
          </a:p>
        </p:txBody>
      </p:sp>
      <p:sp>
        <p:nvSpPr>
          <p:cNvPr id="8194" name="AutoShape 2"/>
          <p:cNvSpPr>
            <a:spLocks/>
          </p:cNvSpPr>
          <p:nvPr/>
        </p:nvSpPr>
        <p:spPr bwMode="auto">
          <a:xfrm>
            <a:off x="381000" y="685800"/>
            <a:ext cx="8560222" cy="4563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3600" dirty="0" smtClean="0">
                <a:solidFill>
                  <a:srgbClr val="FFC000"/>
                </a:solidFill>
                <a:latin typeface="Times New Roman" pitchFamily="18" charset="0"/>
                <a:cs typeface="Times New Roman" pitchFamily="18" charset="0"/>
                <a:sym typeface="Times New Roman" pitchFamily="18" charset="0"/>
              </a:rPr>
              <a:t>9</a:t>
            </a:r>
            <a:r>
              <a:rPr lang="en-US" sz="3600" dirty="0" smtClean="0">
                <a:solidFill>
                  <a:prstClr val="white"/>
                </a:solidFill>
                <a:latin typeface="Times New Roman" pitchFamily="18" charset="0"/>
                <a:cs typeface="Times New Roman" pitchFamily="18" charset="0"/>
                <a:sym typeface="Times New Roman" pitchFamily="18" charset="0"/>
              </a:rPr>
              <a:t> </a:t>
            </a:r>
            <a:r>
              <a:rPr lang="en-US" sz="3600" dirty="0">
                <a:solidFill>
                  <a:prstClr val="white"/>
                </a:solidFill>
                <a:latin typeface="Times New Roman" pitchFamily="18" charset="0"/>
                <a:cs typeface="Times New Roman" pitchFamily="18" charset="0"/>
                <a:sym typeface="Times New Roman" pitchFamily="18" charset="0"/>
              </a:rPr>
              <a:t>But Uriah slept at the door of the king's house with all the servants of his lord, and did not go down to his house. </a:t>
            </a:r>
          </a:p>
          <a:p>
            <a:r>
              <a:rPr lang="en-US" sz="3600" dirty="0">
                <a:solidFill>
                  <a:srgbClr val="FFC000"/>
                </a:solidFill>
                <a:latin typeface="Times New Roman" pitchFamily="18" charset="0"/>
                <a:cs typeface="Times New Roman" pitchFamily="18" charset="0"/>
                <a:sym typeface="Times New Roman" pitchFamily="18" charset="0"/>
              </a:rPr>
              <a:t>10</a:t>
            </a:r>
            <a:r>
              <a:rPr lang="en-US" sz="3600" dirty="0">
                <a:solidFill>
                  <a:prstClr val="white"/>
                </a:solidFill>
                <a:latin typeface="Times New Roman" pitchFamily="18" charset="0"/>
                <a:cs typeface="Times New Roman" pitchFamily="18" charset="0"/>
                <a:sym typeface="Times New Roman" pitchFamily="18" charset="0"/>
              </a:rPr>
              <a:t> When they told David, "Uriah did not go down to his house," David said to Uriah, "Have you not come from a journey? Why did you not go down to your house</a:t>
            </a:r>
            <a:r>
              <a:rPr lang="en-US" sz="3600" dirty="0" smtClean="0">
                <a:solidFill>
                  <a:prstClr val="white"/>
                </a:solidFill>
                <a:latin typeface="Times New Roman" pitchFamily="18" charset="0"/>
                <a:cs typeface="Times New Roman" pitchFamily="18" charset="0"/>
                <a:sym typeface="Times New Roman" pitchFamily="18" charset="0"/>
              </a:rPr>
              <a:t>?“</a:t>
            </a:r>
          </a:p>
          <a:p>
            <a:r>
              <a:rPr lang="en-US" sz="3600" dirty="0" smtClean="0">
                <a:solidFill>
                  <a:srgbClr val="FFC000"/>
                </a:solidFill>
                <a:latin typeface="Times New Roman" pitchFamily="18" charset="0"/>
                <a:cs typeface="Times New Roman" pitchFamily="18" charset="0"/>
                <a:sym typeface="Times New Roman" pitchFamily="18" charset="0"/>
              </a:rPr>
              <a:t>11</a:t>
            </a:r>
            <a:r>
              <a:rPr lang="en-US" sz="3600" dirty="0" smtClean="0">
                <a:solidFill>
                  <a:prstClr val="white"/>
                </a:solidFill>
                <a:latin typeface="Times New Roman" pitchFamily="18" charset="0"/>
                <a:cs typeface="Times New Roman" pitchFamily="18" charset="0"/>
                <a:sym typeface="Times New Roman" pitchFamily="18" charset="0"/>
              </a:rPr>
              <a:t> Uriah said to David, "The ark and Israel and Judah dwell in booths, and my lord </a:t>
            </a:r>
            <a:r>
              <a:rPr lang="en-US" sz="3600" dirty="0" err="1" smtClean="0">
                <a:solidFill>
                  <a:prstClr val="white"/>
                </a:solidFill>
                <a:latin typeface="Times New Roman" pitchFamily="18" charset="0"/>
                <a:cs typeface="Times New Roman" pitchFamily="18" charset="0"/>
                <a:sym typeface="Times New Roman" pitchFamily="18" charset="0"/>
              </a:rPr>
              <a:t>Joab</a:t>
            </a:r>
            <a:r>
              <a:rPr lang="en-US" sz="3600" dirty="0" smtClean="0">
                <a:solidFill>
                  <a:prstClr val="white"/>
                </a:solidFill>
                <a:latin typeface="Times New Roman" pitchFamily="18" charset="0"/>
                <a:cs typeface="Times New Roman" pitchFamily="18" charset="0"/>
                <a:sym typeface="Times New Roman" pitchFamily="18" charset="0"/>
              </a:rPr>
              <a:t> and the servants of my lord are camping in</a:t>
            </a:r>
          </a:p>
          <a:p>
            <a:endParaRPr lang="en-US" sz="3600" dirty="0" smtClean="0">
              <a:solidFill>
                <a:prstClr val="white"/>
              </a:solidFill>
              <a:latin typeface="Times New Roman" pitchFamily="18" charset="0"/>
              <a:cs typeface="Times New Roman" pitchFamily="18" charset="0"/>
              <a:sym typeface="Times New Roman" pitchFamily="18" charset="0"/>
            </a:endParaRPr>
          </a:p>
          <a:p>
            <a:endParaRPr lang="en-US" sz="3600" dirty="0">
              <a:solidFill>
                <a:prstClr val="white"/>
              </a:solidFill>
            </a:endParaRPr>
          </a:p>
        </p:txBody>
      </p:sp>
    </p:spTree>
    <p:extLst>
      <p:ext uri="{BB962C8B-B14F-4D97-AF65-F5344CB8AC3E}">
        <p14:creationId xmlns:p14="http://schemas.microsoft.com/office/powerpoint/2010/main" val="2723424769"/>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8382000" cy="7294305"/>
          </a:xfrm>
          <a:prstGeom prst="rect">
            <a:avLst/>
          </a:prstGeom>
        </p:spPr>
        <p:txBody>
          <a:bodyPr wrap="square">
            <a:spAutoFit/>
          </a:bodyPr>
          <a:lstStyle/>
          <a:p>
            <a:r>
              <a:rPr lang="en-US" sz="3600" dirty="0" smtClean="0">
                <a:solidFill>
                  <a:prstClr val="white"/>
                </a:solidFill>
                <a:latin typeface="Times New Roman" pitchFamily="18" charset="0"/>
                <a:cs typeface="Times New Roman" pitchFamily="18" charset="0"/>
                <a:sym typeface="Times New Roman" pitchFamily="18" charset="0"/>
              </a:rPr>
              <a:t>the open field. Shall I then go to my house, to eat and to drink and to lie with my wife? As you live, and as your soul lives, I will not do this thing.“</a:t>
            </a:r>
          </a:p>
          <a:p>
            <a:r>
              <a:rPr lang="en-US" sz="3600" dirty="0" smtClean="0">
                <a:solidFill>
                  <a:srgbClr val="FFC000"/>
                </a:solidFill>
                <a:latin typeface="Times New Roman" pitchFamily="18" charset="0"/>
                <a:cs typeface="Times New Roman" pitchFamily="18" charset="0"/>
                <a:sym typeface="Times New Roman" pitchFamily="18" charset="0"/>
              </a:rPr>
              <a:t>12</a:t>
            </a:r>
            <a:r>
              <a:rPr lang="en-US" sz="3600" dirty="0" smtClean="0">
                <a:solidFill>
                  <a:prstClr val="white"/>
                </a:solidFill>
                <a:latin typeface="Times New Roman" pitchFamily="18" charset="0"/>
                <a:cs typeface="Times New Roman" pitchFamily="18" charset="0"/>
                <a:sym typeface="Times New Roman" pitchFamily="18" charset="0"/>
              </a:rPr>
              <a:t> Then David said to Uriah, "Remain here today also, and tomorrow I will send you back." So Uriah remained in Jerusalem that day and the next.</a:t>
            </a:r>
          </a:p>
          <a:p>
            <a:r>
              <a:rPr lang="en-US" sz="3600" dirty="0" smtClean="0">
                <a:solidFill>
                  <a:srgbClr val="FFC000"/>
                </a:solidFill>
                <a:latin typeface="Times New Roman" pitchFamily="18" charset="0"/>
                <a:cs typeface="Times New Roman" pitchFamily="18" charset="0"/>
                <a:sym typeface="Times New Roman" pitchFamily="18" charset="0"/>
              </a:rPr>
              <a:t>13</a:t>
            </a:r>
            <a:r>
              <a:rPr lang="en-US" sz="3600" dirty="0" smtClean="0">
                <a:solidFill>
                  <a:prstClr val="white"/>
                </a:solidFill>
                <a:latin typeface="Times New Roman" pitchFamily="18" charset="0"/>
                <a:cs typeface="Times New Roman" pitchFamily="18" charset="0"/>
                <a:sym typeface="Times New Roman" pitchFamily="18" charset="0"/>
              </a:rPr>
              <a:t> And David invited him, and he ate in his presence and drank, so that he made him drunk. And in the evening he went out to lie</a:t>
            </a:r>
          </a:p>
          <a:p>
            <a:endParaRPr lang="en-US" sz="3600" dirty="0" smtClean="0">
              <a:solidFill>
                <a:prstClr val="white"/>
              </a:solidFill>
              <a:latin typeface="Times New Roman" pitchFamily="18" charset="0"/>
              <a:cs typeface="Times New Roman" pitchFamily="18" charset="0"/>
              <a:sym typeface="Times New Roman" pitchFamily="18" charset="0"/>
            </a:endParaRPr>
          </a:p>
          <a:p>
            <a:endParaRPr lang="en-US" sz="3600" dirty="0">
              <a:solidFill>
                <a:prstClr val="white"/>
              </a:solidFill>
            </a:endParaRPr>
          </a:p>
        </p:txBody>
      </p:sp>
    </p:spTree>
    <p:extLst>
      <p:ext uri="{BB962C8B-B14F-4D97-AF65-F5344CB8AC3E}">
        <p14:creationId xmlns:p14="http://schemas.microsoft.com/office/powerpoint/2010/main" val="2416135468"/>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457200" y="0"/>
            <a:ext cx="8460879" cy="7467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endParaRPr lang="en-US" sz="2500" dirty="0" smtClean="0">
              <a:solidFill>
                <a:prstClr val="white"/>
              </a:solidFill>
              <a:latin typeface="Times New Roman" pitchFamily="18" charset="0"/>
              <a:cs typeface="Times New Roman" pitchFamily="18" charset="0"/>
              <a:sym typeface="Times New Roman" pitchFamily="18" charset="0"/>
            </a:endParaRPr>
          </a:p>
          <a:p>
            <a:endParaRPr lang="en-US" sz="2500" dirty="0" smtClean="0">
              <a:solidFill>
                <a:prstClr val="white"/>
              </a:solidFill>
              <a:latin typeface="Times New Roman" pitchFamily="18" charset="0"/>
              <a:cs typeface="Times New Roman" pitchFamily="18" charset="0"/>
              <a:sym typeface="Times New Roman" pitchFamily="18" charset="0"/>
            </a:endParaRPr>
          </a:p>
          <a:p>
            <a:r>
              <a:rPr lang="en-US" sz="3600" dirty="0" smtClean="0">
                <a:solidFill>
                  <a:prstClr val="white"/>
                </a:solidFill>
                <a:latin typeface="Times New Roman" pitchFamily="18" charset="0"/>
                <a:cs typeface="Times New Roman" pitchFamily="18" charset="0"/>
                <a:sym typeface="Times New Roman" pitchFamily="18" charset="0"/>
              </a:rPr>
              <a:t>on his couch with the servants of his lord, but he did not go down to his house.</a:t>
            </a:r>
          </a:p>
          <a:p>
            <a:r>
              <a:rPr lang="en-US" sz="3600" dirty="0" smtClean="0">
                <a:solidFill>
                  <a:srgbClr val="FFC000"/>
                </a:solidFill>
                <a:latin typeface="Times New Roman" pitchFamily="18" charset="0"/>
                <a:cs typeface="Times New Roman" pitchFamily="18" charset="0"/>
                <a:sym typeface="Times New Roman" pitchFamily="18" charset="0"/>
              </a:rPr>
              <a:t>14</a:t>
            </a:r>
            <a:r>
              <a:rPr lang="en-US" sz="3600" dirty="0" smtClean="0">
                <a:solidFill>
                  <a:prstClr val="white"/>
                </a:solidFill>
                <a:latin typeface="Times New Roman" pitchFamily="18" charset="0"/>
                <a:cs typeface="Times New Roman" pitchFamily="18" charset="0"/>
                <a:sym typeface="Times New Roman" pitchFamily="18" charset="0"/>
              </a:rPr>
              <a:t> In the morning David wrote a letter to </a:t>
            </a:r>
            <a:r>
              <a:rPr lang="en-US" sz="3600" dirty="0" err="1" smtClean="0">
                <a:solidFill>
                  <a:prstClr val="white"/>
                </a:solidFill>
                <a:latin typeface="Times New Roman" pitchFamily="18" charset="0"/>
                <a:cs typeface="Times New Roman" pitchFamily="18" charset="0"/>
                <a:sym typeface="Times New Roman" pitchFamily="18" charset="0"/>
              </a:rPr>
              <a:t>Joab</a:t>
            </a:r>
            <a:r>
              <a:rPr lang="en-US" sz="3600" dirty="0" smtClean="0">
                <a:solidFill>
                  <a:prstClr val="white"/>
                </a:solidFill>
                <a:latin typeface="Times New Roman" pitchFamily="18" charset="0"/>
                <a:cs typeface="Times New Roman" pitchFamily="18" charset="0"/>
                <a:sym typeface="Times New Roman" pitchFamily="18" charset="0"/>
              </a:rPr>
              <a:t> and sent it by the hand of Uriah.</a:t>
            </a:r>
          </a:p>
          <a:p>
            <a:r>
              <a:rPr lang="en-US" sz="3600" dirty="0" smtClean="0">
                <a:solidFill>
                  <a:srgbClr val="FFC000"/>
                </a:solidFill>
                <a:latin typeface="Times New Roman" pitchFamily="18" charset="0"/>
                <a:cs typeface="Times New Roman" pitchFamily="18" charset="0"/>
                <a:sym typeface="Times New Roman" pitchFamily="18" charset="0"/>
              </a:rPr>
              <a:t>15</a:t>
            </a:r>
            <a:r>
              <a:rPr lang="en-US" sz="3600" dirty="0" smtClean="0">
                <a:solidFill>
                  <a:prstClr val="white"/>
                </a:solidFill>
                <a:latin typeface="Times New Roman" pitchFamily="18" charset="0"/>
                <a:cs typeface="Times New Roman" pitchFamily="18" charset="0"/>
                <a:sym typeface="Times New Roman" pitchFamily="18" charset="0"/>
              </a:rPr>
              <a:t> In the letter he wrote, "Set Uriah in the forefront of the hardest fighting, and then draw back from him, that he may be struck down, and die.”</a:t>
            </a:r>
          </a:p>
          <a:p>
            <a:r>
              <a:rPr lang="en-US" sz="3600" dirty="0" smtClean="0">
                <a:solidFill>
                  <a:srgbClr val="FFC000"/>
                </a:solidFill>
                <a:latin typeface="Times New Roman" pitchFamily="18" charset="0"/>
                <a:cs typeface="Times New Roman" pitchFamily="18" charset="0"/>
                <a:sym typeface="Times New Roman" pitchFamily="18" charset="0"/>
              </a:rPr>
              <a:t>16</a:t>
            </a:r>
            <a:r>
              <a:rPr lang="en-US" sz="3600" dirty="0" smtClean="0">
                <a:solidFill>
                  <a:prstClr val="white"/>
                </a:solidFill>
                <a:latin typeface="Times New Roman" pitchFamily="18" charset="0"/>
                <a:cs typeface="Times New Roman" pitchFamily="18" charset="0"/>
                <a:sym typeface="Times New Roman" pitchFamily="18" charset="0"/>
              </a:rPr>
              <a:t> And as </a:t>
            </a:r>
            <a:r>
              <a:rPr lang="en-US" sz="3600" dirty="0" err="1" smtClean="0">
                <a:solidFill>
                  <a:prstClr val="white"/>
                </a:solidFill>
                <a:latin typeface="Times New Roman" pitchFamily="18" charset="0"/>
                <a:cs typeface="Times New Roman" pitchFamily="18" charset="0"/>
                <a:sym typeface="Times New Roman" pitchFamily="18" charset="0"/>
              </a:rPr>
              <a:t>Joab</a:t>
            </a:r>
            <a:r>
              <a:rPr lang="en-US" sz="3600" dirty="0" smtClean="0">
                <a:solidFill>
                  <a:prstClr val="white"/>
                </a:solidFill>
                <a:latin typeface="Times New Roman" pitchFamily="18" charset="0"/>
                <a:cs typeface="Times New Roman" pitchFamily="18" charset="0"/>
                <a:sym typeface="Times New Roman" pitchFamily="18" charset="0"/>
              </a:rPr>
              <a:t> was besieging the city, he assigned Uriah to the place where he knew there were valiant men.</a:t>
            </a:r>
          </a:p>
          <a:p>
            <a:endParaRPr lang="en-US" sz="3600" dirty="0" smtClean="0">
              <a:solidFill>
                <a:prstClr val="white"/>
              </a:solidFill>
              <a:latin typeface="Times New Roman" pitchFamily="18" charset="0"/>
              <a:cs typeface="Times New Roman" pitchFamily="18" charset="0"/>
              <a:sym typeface="Times New Roman" pitchFamily="18" charset="0"/>
            </a:endParaRPr>
          </a:p>
          <a:p>
            <a:endParaRPr lang="en-US" sz="3600" dirty="0">
              <a:solidFill>
                <a:prstClr val="white"/>
              </a:solidFill>
            </a:endParaRPr>
          </a:p>
        </p:txBody>
      </p:sp>
    </p:spTree>
    <p:extLst>
      <p:ext uri="{BB962C8B-B14F-4D97-AF65-F5344CB8AC3E}">
        <p14:creationId xmlns:p14="http://schemas.microsoft.com/office/powerpoint/2010/main" val="2281544687"/>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521271" y="1299270"/>
            <a:ext cx="8100342" cy="5313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3600" dirty="0" smtClean="0">
                <a:solidFill>
                  <a:srgbClr val="FFC000"/>
                </a:solidFill>
                <a:latin typeface="Times New Roman" pitchFamily="18" charset="0"/>
                <a:cs typeface="Times New Roman" pitchFamily="18" charset="0"/>
                <a:sym typeface="Times New Roman" pitchFamily="18" charset="0"/>
              </a:rPr>
              <a:t>17</a:t>
            </a:r>
            <a:r>
              <a:rPr lang="en-US" sz="3600" dirty="0" smtClean="0">
                <a:solidFill>
                  <a:prstClr val="white"/>
                </a:solidFill>
                <a:latin typeface="Times New Roman" pitchFamily="18" charset="0"/>
                <a:cs typeface="Times New Roman" pitchFamily="18" charset="0"/>
                <a:sym typeface="Times New Roman" pitchFamily="18" charset="0"/>
              </a:rPr>
              <a:t> </a:t>
            </a:r>
            <a:r>
              <a:rPr lang="en-US" sz="3600" dirty="0">
                <a:solidFill>
                  <a:prstClr val="white"/>
                </a:solidFill>
                <a:latin typeface="Times New Roman" pitchFamily="18" charset="0"/>
                <a:cs typeface="Times New Roman" pitchFamily="18" charset="0"/>
                <a:sym typeface="Times New Roman" pitchFamily="18" charset="0"/>
              </a:rPr>
              <a:t>And the men of the city came out and fought with </a:t>
            </a:r>
            <a:r>
              <a:rPr lang="en-US" sz="3600" dirty="0" err="1">
                <a:solidFill>
                  <a:prstClr val="white"/>
                </a:solidFill>
                <a:latin typeface="Times New Roman" pitchFamily="18" charset="0"/>
                <a:cs typeface="Times New Roman" pitchFamily="18" charset="0"/>
                <a:sym typeface="Times New Roman" pitchFamily="18" charset="0"/>
              </a:rPr>
              <a:t>Joab</a:t>
            </a:r>
            <a:r>
              <a:rPr lang="en-US" sz="3600" dirty="0">
                <a:solidFill>
                  <a:prstClr val="white"/>
                </a:solidFill>
                <a:latin typeface="Times New Roman" pitchFamily="18" charset="0"/>
                <a:cs typeface="Times New Roman" pitchFamily="18" charset="0"/>
                <a:sym typeface="Times New Roman" pitchFamily="18" charset="0"/>
              </a:rPr>
              <a:t>, and some of the servants of David among the people fell. Uriah the Hittite also died.</a:t>
            </a:r>
          </a:p>
          <a:p>
            <a:r>
              <a:rPr lang="en-US" sz="3600" dirty="0">
                <a:solidFill>
                  <a:srgbClr val="FFC000"/>
                </a:solidFill>
                <a:latin typeface="Times New Roman" pitchFamily="18" charset="0"/>
                <a:cs typeface="Times New Roman" pitchFamily="18" charset="0"/>
                <a:sym typeface="Times New Roman" pitchFamily="18" charset="0"/>
              </a:rPr>
              <a:t>18</a:t>
            </a:r>
            <a:r>
              <a:rPr lang="en-US" sz="3600" dirty="0">
                <a:solidFill>
                  <a:prstClr val="white"/>
                </a:solidFill>
                <a:latin typeface="Times New Roman" pitchFamily="18" charset="0"/>
                <a:cs typeface="Times New Roman" pitchFamily="18" charset="0"/>
                <a:sym typeface="Times New Roman" pitchFamily="18" charset="0"/>
              </a:rPr>
              <a:t> Then </a:t>
            </a:r>
            <a:r>
              <a:rPr lang="en-US" sz="3600" dirty="0" err="1">
                <a:solidFill>
                  <a:prstClr val="white"/>
                </a:solidFill>
                <a:latin typeface="Times New Roman" pitchFamily="18" charset="0"/>
                <a:cs typeface="Times New Roman" pitchFamily="18" charset="0"/>
                <a:sym typeface="Times New Roman" pitchFamily="18" charset="0"/>
              </a:rPr>
              <a:t>Joab</a:t>
            </a:r>
            <a:r>
              <a:rPr lang="en-US" sz="3600" dirty="0">
                <a:solidFill>
                  <a:prstClr val="white"/>
                </a:solidFill>
                <a:latin typeface="Times New Roman" pitchFamily="18" charset="0"/>
                <a:cs typeface="Times New Roman" pitchFamily="18" charset="0"/>
                <a:sym typeface="Times New Roman" pitchFamily="18" charset="0"/>
              </a:rPr>
              <a:t> sent and told David all the news about the fighting.</a:t>
            </a:r>
          </a:p>
          <a:p>
            <a:r>
              <a:rPr lang="en-US" sz="3600" dirty="0">
                <a:solidFill>
                  <a:srgbClr val="FFC000"/>
                </a:solidFill>
                <a:latin typeface="Times New Roman" pitchFamily="18" charset="0"/>
                <a:cs typeface="Times New Roman" pitchFamily="18" charset="0"/>
                <a:sym typeface="Times New Roman" pitchFamily="18" charset="0"/>
              </a:rPr>
              <a:t>19</a:t>
            </a:r>
            <a:r>
              <a:rPr lang="en-US" sz="3600" dirty="0">
                <a:solidFill>
                  <a:prstClr val="white"/>
                </a:solidFill>
                <a:latin typeface="Times New Roman" pitchFamily="18" charset="0"/>
                <a:cs typeface="Times New Roman" pitchFamily="18" charset="0"/>
                <a:sym typeface="Times New Roman" pitchFamily="18" charset="0"/>
              </a:rPr>
              <a:t> And he instructed the messenger, "When you have finished telling all the news about the fighting to the king,</a:t>
            </a:r>
          </a:p>
        </p:txBody>
      </p:sp>
    </p:spTree>
    <p:extLst>
      <p:ext uri="{BB962C8B-B14F-4D97-AF65-F5344CB8AC3E}">
        <p14:creationId xmlns:p14="http://schemas.microsoft.com/office/powerpoint/2010/main" val="1106258055"/>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p:cNvSpPr>
          <p:nvPr/>
        </p:nvSpPr>
        <p:spPr bwMode="auto">
          <a:xfrm>
            <a:off x="521271" y="-457200"/>
            <a:ext cx="8100342" cy="6438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endParaRPr lang="en-US" sz="2800" dirty="0">
              <a:solidFill>
                <a:prstClr val="white"/>
              </a:solidFill>
              <a:latin typeface="Times New Roman" pitchFamily="18" charset="0"/>
              <a:cs typeface="Times New Roman" pitchFamily="18" charset="0"/>
              <a:sym typeface="Times New Roman" pitchFamily="18" charset="0"/>
            </a:endParaRPr>
          </a:p>
          <a:p>
            <a:r>
              <a:rPr lang="en-US" sz="4000" dirty="0">
                <a:solidFill>
                  <a:srgbClr val="FFC000"/>
                </a:solidFill>
                <a:latin typeface="Times New Roman" pitchFamily="18" charset="0"/>
                <a:cs typeface="Times New Roman" pitchFamily="18" charset="0"/>
                <a:sym typeface="Times New Roman" pitchFamily="18" charset="0"/>
              </a:rPr>
              <a:t>20</a:t>
            </a:r>
            <a:r>
              <a:rPr lang="en-US" sz="4000" dirty="0">
                <a:solidFill>
                  <a:prstClr val="white"/>
                </a:solidFill>
                <a:latin typeface="Times New Roman" pitchFamily="18" charset="0"/>
                <a:cs typeface="Times New Roman" pitchFamily="18" charset="0"/>
                <a:sym typeface="Times New Roman" pitchFamily="18" charset="0"/>
              </a:rPr>
              <a:t> then, if the king's anger rises, and if he says to you, 'Why did you go so near the city to fight? Did you not know that they would shoot from the wall</a:t>
            </a:r>
            <a:r>
              <a:rPr lang="en-US" sz="4000" dirty="0" smtClean="0">
                <a:solidFill>
                  <a:prstClr val="white"/>
                </a:solidFill>
                <a:latin typeface="Times New Roman" pitchFamily="18" charset="0"/>
                <a:cs typeface="Times New Roman" pitchFamily="18" charset="0"/>
                <a:sym typeface="Times New Roman" pitchFamily="18" charset="0"/>
              </a:rPr>
              <a:t>?...</a:t>
            </a:r>
            <a:endParaRPr lang="en-US" sz="4000" dirty="0">
              <a:solidFill>
                <a:prstClr val="white"/>
              </a:solidFill>
              <a:latin typeface="Times New Roman" pitchFamily="18" charset="0"/>
              <a:cs typeface="Times New Roman" pitchFamily="18" charset="0"/>
              <a:sym typeface="Times New Roman" pitchFamily="18" charset="0"/>
            </a:endParaRPr>
          </a:p>
          <a:p>
            <a:r>
              <a:rPr lang="en-US" sz="4000" dirty="0" smtClean="0">
                <a:solidFill>
                  <a:srgbClr val="FFC000"/>
                </a:solidFill>
                <a:latin typeface="Times New Roman" pitchFamily="18" charset="0"/>
                <a:cs typeface="Times New Roman" pitchFamily="18" charset="0"/>
                <a:sym typeface="Times New Roman" pitchFamily="18" charset="0"/>
              </a:rPr>
              <a:t>21</a:t>
            </a:r>
            <a:r>
              <a:rPr lang="en-US" sz="4000" dirty="0" smtClean="0">
                <a:solidFill>
                  <a:prstClr val="white"/>
                </a:solidFill>
                <a:latin typeface="Times New Roman" pitchFamily="18" charset="0"/>
                <a:cs typeface="Times New Roman" pitchFamily="18" charset="0"/>
                <a:sym typeface="Times New Roman" pitchFamily="18" charset="0"/>
              </a:rPr>
              <a:t>...Why </a:t>
            </a:r>
            <a:r>
              <a:rPr lang="en-US" sz="4000" dirty="0">
                <a:solidFill>
                  <a:prstClr val="white"/>
                </a:solidFill>
                <a:latin typeface="Times New Roman" pitchFamily="18" charset="0"/>
                <a:cs typeface="Times New Roman" pitchFamily="18" charset="0"/>
                <a:sym typeface="Times New Roman" pitchFamily="18" charset="0"/>
              </a:rPr>
              <a:t>did you go so near the wall?' then you shall say, 'Your servant Uriah the Hittite is dead also.'"</a:t>
            </a:r>
          </a:p>
          <a:p>
            <a:r>
              <a:rPr lang="en-US" sz="4000" dirty="0">
                <a:solidFill>
                  <a:srgbClr val="FFC000"/>
                </a:solidFill>
                <a:latin typeface="Times New Roman" pitchFamily="18" charset="0"/>
                <a:cs typeface="Times New Roman" pitchFamily="18" charset="0"/>
                <a:sym typeface="Times New Roman" pitchFamily="18" charset="0"/>
              </a:rPr>
              <a:t>22</a:t>
            </a:r>
            <a:r>
              <a:rPr lang="en-US" sz="4000" dirty="0">
                <a:solidFill>
                  <a:prstClr val="white"/>
                </a:solidFill>
                <a:latin typeface="Times New Roman" pitchFamily="18" charset="0"/>
                <a:cs typeface="Times New Roman" pitchFamily="18" charset="0"/>
                <a:sym typeface="Times New Roman" pitchFamily="18" charset="0"/>
              </a:rPr>
              <a:t> So the messenger went and came and told David all that </a:t>
            </a:r>
            <a:r>
              <a:rPr lang="en-US" sz="4000" dirty="0" err="1">
                <a:solidFill>
                  <a:prstClr val="white"/>
                </a:solidFill>
                <a:latin typeface="Times New Roman" pitchFamily="18" charset="0"/>
                <a:cs typeface="Times New Roman" pitchFamily="18" charset="0"/>
                <a:sym typeface="Times New Roman" pitchFamily="18" charset="0"/>
              </a:rPr>
              <a:t>Joab</a:t>
            </a:r>
            <a:r>
              <a:rPr lang="en-US" sz="4000" dirty="0">
                <a:solidFill>
                  <a:prstClr val="white"/>
                </a:solidFill>
                <a:latin typeface="Times New Roman" pitchFamily="18" charset="0"/>
                <a:cs typeface="Times New Roman" pitchFamily="18" charset="0"/>
                <a:sym typeface="Times New Roman" pitchFamily="18" charset="0"/>
              </a:rPr>
              <a:t> had sent him to </a:t>
            </a:r>
            <a:r>
              <a:rPr lang="en-US" sz="4000" dirty="0" smtClean="0">
                <a:solidFill>
                  <a:prstClr val="white"/>
                </a:solidFill>
                <a:latin typeface="Times New Roman" pitchFamily="18" charset="0"/>
                <a:cs typeface="Times New Roman" pitchFamily="18" charset="0"/>
                <a:sym typeface="Times New Roman" pitchFamily="18" charset="0"/>
              </a:rPr>
              <a:t>tell...</a:t>
            </a:r>
            <a:endParaRPr lang="en-US" sz="4000" dirty="0">
              <a:solidFill>
                <a:prstClr val="white"/>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4087854198"/>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PH" sz="5400" b="1" dirty="0" smtClean="0"/>
              <a:t>Opening Prayer</a:t>
            </a:r>
            <a:endParaRPr lang="en-PH" sz="5400" b="1" dirty="0"/>
          </a:p>
        </p:txBody>
      </p:sp>
      <p:sp>
        <p:nvSpPr>
          <p:cNvPr id="3" name="Subtitle 2"/>
          <p:cNvSpPr>
            <a:spLocks noGrp="1"/>
          </p:cNvSpPr>
          <p:nvPr>
            <p:ph type="subTitle" idx="1"/>
          </p:nvPr>
        </p:nvSpPr>
        <p:spPr/>
        <p:txBody>
          <a:bodyPr>
            <a:normAutofit/>
          </a:bodyPr>
          <a:lstStyle/>
          <a:p>
            <a:r>
              <a:rPr lang="en-PH" sz="3600" b="1" dirty="0" err="1" smtClean="0"/>
              <a:t>Cin</a:t>
            </a:r>
            <a:r>
              <a:rPr lang="en-PH" sz="3600" b="1" dirty="0" smtClean="0"/>
              <a:t> Sian </a:t>
            </a:r>
            <a:r>
              <a:rPr lang="en-PH" sz="3600" b="1" dirty="0" err="1" smtClean="0"/>
              <a:t>Khual</a:t>
            </a:r>
            <a:endParaRPr lang="en-PH" sz="3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p:cNvSpPr>
          <p:nvPr/>
        </p:nvSpPr>
        <p:spPr bwMode="auto">
          <a:xfrm>
            <a:off x="609600" y="0"/>
            <a:ext cx="8100342" cy="6438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4000" dirty="0" smtClean="0">
                <a:solidFill>
                  <a:srgbClr val="FFC000"/>
                </a:solidFill>
                <a:latin typeface="Times New Roman" pitchFamily="18" charset="0"/>
                <a:cs typeface="Times New Roman" pitchFamily="18" charset="0"/>
                <a:sym typeface="Times New Roman" pitchFamily="18" charset="0"/>
              </a:rPr>
              <a:t>25</a:t>
            </a:r>
            <a:r>
              <a:rPr lang="en-US" sz="4000" dirty="0" smtClean="0">
                <a:solidFill>
                  <a:prstClr val="white"/>
                </a:solidFill>
                <a:latin typeface="Times New Roman" pitchFamily="18" charset="0"/>
                <a:cs typeface="Times New Roman" pitchFamily="18" charset="0"/>
                <a:sym typeface="Times New Roman" pitchFamily="18" charset="0"/>
              </a:rPr>
              <a:t> …David said to the messenger, "Thus shall you say to </a:t>
            </a:r>
            <a:r>
              <a:rPr lang="en-US" sz="4000" dirty="0" err="1" smtClean="0">
                <a:solidFill>
                  <a:prstClr val="white"/>
                </a:solidFill>
                <a:latin typeface="Times New Roman" pitchFamily="18" charset="0"/>
                <a:cs typeface="Times New Roman" pitchFamily="18" charset="0"/>
                <a:sym typeface="Times New Roman" pitchFamily="18" charset="0"/>
              </a:rPr>
              <a:t>Joab</a:t>
            </a:r>
            <a:r>
              <a:rPr lang="en-US" sz="4000" dirty="0" smtClean="0">
                <a:solidFill>
                  <a:prstClr val="white"/>
                </a:solidFill>
                <a:latin typeface="Times New Roman" pitchFamily="18" charset="0"/>
                <a:cs typeface="Times New Roman" pitchFamily="18" charset="0"/>
                <a:sym typeface="Times New Roman" pitchFamily="18" charset="0"/>
              </a:rPr>
              <a:t>, 'Do not let this matter displease you, for the sword devours now one and now another. Strengthen your attack against the city and overthrow it.' And encourage him.“</a:t>
            </a:r>
          </a:p>
          <a:p>
            <a:r>
              <a:rPr lang="en-US" sz="4000" dirty="0" smtClean="0">
                <a:solidFill>
                  <a:srgbClr val="FFC000"/>
                </a:solidFill>
                <a:latin typeface="Times New Roman" pitchFamily="18" charset="0"/>
                <a:cs typeface="Times New Roman" pitchFamily="18" charset="0"/>
                <a:sym typeface="Times New Roman" pitchFamily="18" charset="0"/>
              </a:rPr>
              <a:t>26</a:t>
            </a:r>
            <a:r>
              <a:rPr lang="en-US" sz="4000" dirty="0" smtClean="0">
                <a:solidFill>
                  <a:prstClr val="white"/>
                </a:solidFill>
                <a:latin typeface="Times New Roman" pitchFamily="18" charset="0"/>
                <a:cs typeface="Times New Roman" pitchFamily="18" charset="0"/>
                <a:sym typeface="Times New Roman" pitchFamily="18" charset="0"/>
              </a:rPr>
              <a:t> When the wife of Uriah heard that Uriah her husband was dead, she lamented over her husband.</a:t>
            </a:r>
          </a:p>
          <a:p>
            <a:r>
              <a:rPr lang="en-US" sz="4000" dirty="0" smtClean="0">
                <a:solidFill>
                  <a:srgbClr val="FFC000"/>
                </a:solidFill>
                <a:latin typeface="Times New Roman" pitchFamily="18" charset="0"/>
                <a:cs typeface="Times New Roman" pitchFamily="18" charset="0"/>
                <a:sym typeface="Times New Roman" pitchFamily="18" charset="0"/>
              </a:rPr>
              <a:t>27</a:t>
            </a:r>
            <a:r>
              <a:rPr lang="en-US" sz="4000" dirty="0" smtClean="0">
                <a:solidFill>
                  <a:prstClr val="white"/>
                </a:solidFill>
                <a:latin typeface="Times New Roman" pitchFamily="18" charset="0"/>
                <a:cs typeface="Times New Roman" pitchFamily="18" charset="0"/>
                <a:sym typeface="Times New Roman" pitchFamily="18" charset="0"/>
              </a:rPr>
              <a:t> And when the mourning was over, </a:t>
            </a:r>
            <a:endParaRPr lang="en-US" sz="4000" dirty="0">
              <a:solidFill>
                <a:prstClr val="white"/>
              </a:solidFill>
            </a:endParaRPr>
          </a:p>
        </p:txBody>
      </p:sp>
    </p:spTree>
    <p:extLst>
      <p:ext uri="{BB962C8B-B14F-4D97-AF65-F5344CB8AC3E}">
        <p14:creationId xmlns:p14="http://schemas.microsoft.com/office/powerpoint/2010/main" val="1848134627"/>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p:cNvSpPr>
          <p:nvPr/>
        </p:nvSpPr>
        <p:spPr bwMode="auto">
          <a:xfrm>
            <a:off x="914400" y="1447800"/>
            <a:ext cx="7983141" cy="2123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r>
              <a:rPr lang="en-US" sz="4400" dirty="0" smtClean="0">
                <a:solidFill>
                  <a:prstClr val="white"/>
                </a:solidFill>
                <a:latin typeface="Times New Roman" pitchFamily="18" charset="0"/>
                <a:cs typeface="Times New Roman" pitchFamily="18" charset="0"/>
                <a:sym typeface="Times New Roman" pitchFamily="18" charset="0"/>
              </a:rPr>
              <a:t>David sent and brought her to his house, and she became his wife and bore him a son. But the thing that David had done displeased the LORD.</a:t>
            </a:r>
            <a:endParaRPr lang="en-US" sz="4400" dirty="0" smtClean="0">
              <a:solidFill>
                <a:prstClr val="white"/>
              </a:solidFill>
              <a:latin typeface="Times New Roman" pitchFamily="18" charset="0"/>
              <a:cs typeface="Times New Roman" pitchFamily="18" charset="0"/>
            </a:endParaRPr>
          </a:p>
          <a:p>
            <a:endParaRPr lang="en-US" sz="4400" dirty="0" smtClean="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4175922656"/>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PH" sz="5400" b="1" dirty="0" smtClean="0"/>
              <a:t>Introduction of Speaker</a:t>
            </a:r>
            <a:endParaRPr lang="en-PH" sz="5400" b="1" dirty="0"/>
          </a:p>
        </p:txBody>
      </p:sp>
      <p:sp>
        <p:nvSpPr>
          <p:cNvPr id="3" name="Subtitle 2"/>
          <p:cNvSpPr>
            <a:spLocks noGrp="1"/>
          </p:cNvSpPr>
          <p:nvPr>
            <p:ph type="subTitle" idx="1"/>
          </p:nvPr>
        </p:nvSpPr>
        <p:spPr/>
        <p:txBody>
          <a:bodyPr>
            <a:normAutofit/>
          </a:bodyPr>
          <a:lstStyle/>
          <a:p>
            <a:endParaRPr lang="en-PH" sz="3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PH" sz="5400" b="1" dirty="0" smtClean="0"/>
              <a:t>Message</a:t>
            </a:r>
            <a:endParaRPr lang="en-PH" sz="5400" b="1" dirty="0"/>
          </a:p>
        </p:txBody>
      </p:sp>
      <p:sp>
        <p:nvSpPr>
          <p:cNvPr id="3" name="Subtitle 2"/>
          <p:cNvSpPr>
            <a:spLocks noGrp="1"/>
          </p:cNvSpPr>
          <p:nvPr>
            <p:ph type="subTitle" idx="1"/>
          </p:nvPr>
        </p:nvSpPr>
        <p:spPr/>
        <p:txBody>
          <a:bodyPr>
            <a:normAutofit/>
          </a:bodyPr>
          <a:lstStyle/>
          <a:p>
            <a:r>
              <a:rPr lang="en-PH" sz="3600" b="1" dirty="0" smtClean="0"/>
              <a:t>Dr. Glenn Miles</a:t>
            </a:r>
            <a:endParaRPr lang="en-PH" sz="3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6202362"/>
          </a:xfrm>
        </p:spPr>
        <p:txBody>
          <a:bodyPr/>
          <a:lstStyle/>
          <a:p>
            <a:pPr algn="ctr"/>
            <a:r>
              <a:rPr lang="en-GB" sz="4800" b="1" dirty="0" smtClean="0"/>
              <a:t>Sexual Integrity of Expat Christian Men </a:t>
            </a:r>
            <a:br>
              <a:rPr lang="en-GB" sz="4800" b="1" dirty="0" smtClean="0"/>
            </a:br>
            <a:r>
              <a:rPr lang="en-GB" dirty="0"/>
              <a:t/>
            </a:r>
            <a:br>
              <a:rPr lang="en-GB" dirty="0"/>
            </a:br>
            <a:r>
              <a:rPr lang="en-GB" dirty="0" smtClean="0"/>
              <a:t/>
            </a:r>
            <a:br>
              <a:rPr lang="en-GB" dirty="0" smtClean="0"/>
            </a:br>
            <a:r>
              <a:rPr lang="en-GB" sz="3600" dirty="0" smtClean="0"/>
              <a:t>Mark </a:t>
            </a:r>
            <a:r>
              <a:rPr lang="en-GB" sz="3600" dirty="0" smtClean="0"/>
              <a:t>Ainsworth, Glenn Miles PhD, </a:t>
            </a:r>
            <a:br>
              <a:rPr lang="en-GB" sz="3600" dirty="0" smtClean="0"/>
            </a:br>
            <a:r>
              <a:rPr lang="en-GB" sz="3600" dirty="0" smtClean="0"/>
              <a:t>Kenneth Taylor, LCSW</a:t>
            </a:r>
            <a:endParaRPr lang="en-GB" sz="3600" dirty="0"/>
          </a:p>
        </p:txBody>
      </p:sp>
    </p:spTree>
    <p:extLst>
      <p:ext uri="{BB962C8B-B14F-4D97-AF65-F5344CB8AC3E}">
        <p14:creationId xmlns:p14="http://schemas.microsoft.com/office/powerpoint/2010/main" val="32340288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350264"/>
          </a:xfrm>
        </p:spPr>
        <p:txBody>
          <a:bodyPr/>
          <a:lstStyle/>
          <a:p>
            <a:pPr algn="ctr"/>
            <a:r>
              <a:rPr lang="en-GB" sz="4400" dirty="0" smtClean="0"/>
              <a:t>Why did we do the Survey?</a:t>
            </a:r>
            <a:endParaRPr lang="en-GB" sz="4400" dirty="0"/>
          </a:p>
        </p:txBody>
      </p:sp>
      <p:sp>
        <p:nvSpPr>
          <p:cNvPr id="3" name="Content Placeholder 2"/>
          <p:cNvSpPr>
            <a:spLocks noGrp="1"/>
          </p:cNvSpPr>
          <p:nvPr>
            <p:ph idx="1"/>
          </p:nvPr>
        </p:nvSpPr>
        <p:spPr>
          <a:xfrm>
            <a:off x="914400" y="1143000"/>
            <a:ext cx="7772400" cy="6019800"/>
          </a:xfrm>
        </p:spPr>
        <p:txBody>
          <a:bodyPr>
            <a:normAutofit/>
          </a:bodyPr>
          <a:lstStyle/>
          <a:p>
            <a:r>
              <a:rPr lang="en-GB" dirty="0" smtClean="0"/>
              <a:t>Mark Ainsworth (Christian Vision for Men) – recognizing the need for the church (in this case the international church) to be good role models</a:t>
            </a:r>
          </a:p>
          <a:p>
            <a:r>
              <a:rPr lang="en-GB" dirty="0" smtClean="0"/>
              <a:t>Kenneth Taylor (Psychotherapist, ICA) - recognizing the need for member care in this area</a:t>
            </a:r>
          </a:p>
          <a:p>
            <a:r>
              <a:rPr lang="en-GB" dirty="0" smtClean="0"/>
              <a:t>Glenn Miles PhD (Director of Prevention, Love146) - recognizing the need to address demand of sexual exploitation by starting with ourselves.   </a:t>
            </a:r>
            <a:endParaRPr lang="en-GB" dirty="0"/>
          </a:p>
        </p:txBody>
      </p:sp>
    </p:spTree>
    <p:extLst>
      <p:ext uri="{BB962C8B-B14F-4D97-AF65-F5344CB8AC3E}">
        <p14:creationId xmlns:p14="http://schemas.microsoft.com/office/powerpoint/2010/main" val="31395335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a:r>
              <a:rPr lang="en-GB" sz="4800" dirty="0" smtClean="0"/>
              <a:t>Methodology</a:t>
            </a:r>
            <a:endParaRPr lang="en-GB" sz="4800" dirty="0"/>
          </a:p>
        </p:txBody>
      </p:sp>
      <p:sp>
        <p:nvSpPr>
          <p:cNvPr id="3" name="Content Placeholder 2"/>
          <p:cNvSpPr>
            <a:spLocks noGrp="1"/>
          </p:cNvSpPr>
          <p:nvPr>
            <p:ph idx="1"/>
          </p:nvPr>
        </p:nvSpPr>
        <p:spPr>
          <a:xfrm>
            <a:off x="457200" y="762000"/>
            <a:ext cx="8534400" cy="5715000"/>
          </a:xfrm>
        </p:spPr>
        <p:txBody>
          <a:bodyPr>
            <a:noAutofit/>
          </a:bodyPr>
          <a:lstStyle/>
          <a:p>
            <a:r>
              <a:rPr lang="en-GB" sz="3600" dirty="0" smtClean="0"/>
              <a:t>Set up the survey on Survey Monkey</a:t>
            </a:r>
          </a:p>
          <a:p>
            <a:pPr lvl="1"/>
            <a:r>
              <a:rPr lang="en-GB" sz="3200" dirty="0" smtClean="0"/>
              <a:t> Confidential, secure, easy to access and share.</a:t>
            </a:r>
          </a:p>
          <a:p>
            <a:r>
              <a:rPr lang="en-GB" sz="3600" dirty="0" smtClean="0"/>
              <a:t>Asked some general demographics</a:t>
            </a:r>
          </a:p>
          <a:p>
            <a:r>
              <a:rPr lang="en-GB" sz="3600" dirty="0" smtClean="0"/>
              <a:t>Asked some direct questions</a:t>
            </a:r>
          </a:p>
          <a:p>
            <a:pPr lvl="1"/>
            <a:r>
              <a:rPr lang="en-GB" sz="3200" dirty="0" smtClean="0"/>
              <a:t>Have you done…? Do you do…?</a:t>
            </a:r>
          </a:p>
          <a:p>
            <a:r>
              <a:rPr lang="en-GB" sz="3600" dirty="0" smtClean="0"/>
              <a:t>Also indirect questions</a:t>
            </a:r>
          </a:p>
          <a:p>
            <a:pPr lvl="1"/>
            <a:r>
              <a:rPr lang="en-GB" sz="3200" dirty="0" smtClean="0"/>
              <a:t> The effects of sexual behaviours on them &amp; others</a:t>
            </a:r>
          </a:p>
          <a:p>
            <a:pPr lvl="1"/>
            <a:r>
              <a:rPr lang="en-GB" sz="3200" dirty="0" smtClean="0"/>
              <a:t> PATHOS </a:t>
            </a:r>
            <a:endParaRPr lang="en-GB" sz="3200" dirty="0"/>
          </a:p>
        </p:txBody>
      </p:sp>
    </p:spTree>
    <p:extLst>
      <p:ext uri="{BB962C8B-B14F-4D97-AF65-F5344CB8AC3E}">
        <p14:creationId xmlns:p14="http://schemas.microsoft.com/office/powerpoint/2010/main" val="277387297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a:r>
              <a:rPr lang="en-GB" sz="4800" b="1" dirty="0" smtClean="0"/>
              <a:t>Results</a:t>
            </a:r>
            <a:endParaRPr lang="en-GB" sz="4800" b="1" dirty="0"/>
          </a:p>
        </p:txBody>
      </p:sp>
      <p:sp>
        <p:nvSpPr>
          <p:cNvPr id="3" name="Content Placeholder 2"/>
          <p:cNvSpPr>
            <a:spLocks noGrp="1"/>
          </p:cNvSpPr>
          <p:nvPr>
            <p:ph idx="1"/>
          </p:nvPr>
        </p:nvSpPr>
        <p:spPr>
          <a:xfrm>
            <a:off x="914400" y="807240"/>
            <a:ext cx="7772400" cy="5974560"/>
          </a:xfrm>
        </p:spPr>
        <p:txBody>
          <a:bodyPr>
            <a:normAutofit/>
          </a:bodyPr>
          <a:lstStyle/>
          <a:p>
            <a:r>
              <a:rPr lang="en-GB" sz="4000" dirty="0" smtClean="0"/>
              <a:t>We had 99 responses.</a:t>
            </a:r>
          </a:p>
          <a:p>
            <a:r>
              <a:rPr lang="en-GB" sz="4000" dirty="0" smtClean="0"/>
              <a:t>The results of those who were atheist, agnostic or other religions (7 men) were left out the main results</a:t>
            </a:r>
          </a:p>
          <a:p>
            <a:r>
              <a:rPr lang="en-GB" sz="4000" dirty="0" smtClean="0"/>
              <a:t>82 valid responses</a:t>
            </a:r>
          </a:p>
          <a:p>
            <a:pPr marL="0" indent="0">
              <a:buNone/>
            </a:pPr>
            <a:endParaRPr lang="en-GB" sz="4000" dirty="0" smtClean="0"/>
          </a:p>
        </p:txBody>
      </p:sp>
    </p:spTree>
    <p:extLst>
      <p:ext uri="{BB962C8B-B14F-4D97-AF65-F5344CB8AC3E}">
        <p14:creationId xmlns:p14="http://schemas.microsoft.com/office/powerpoint/2010/main" val="104285208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r>
              <a:rPr lang="en-US" b="1" dirty="0" smtClean="0"/>
              <a:t>What is your view on Porn?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3745189"/>
              </p:ext>
            </p:extLst>
          </p:nvPr>
        </p:nvGraphicFramePr>
        <p:xfrm>
          <a:off x="-23884" y="1371600"/>
          <a:ext cx="9144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5334000" y="1295400"/>
            <a:ext cx="3581400" cy="990600"/>
          </a:xfrm>
          <a:prstGeom prst="wedgeRoundRectCallout">
            <a:avLst>
              <a:gd name="adj1" fmla="val -51400"/>
              <a:gd name="adj2" fmla="val 199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rPr>
              <a:t>Overwhelmingly negative</a:t>
            </a:r>
            <a:endParaRPr lang="en-US" sz="2800" b="1" dirty="0">
              <a:solidFill>
                <a:prstClr val="black"/>
              </a:solidFill>
            </a:endParaRPr>
          </a:p>
        </p:txBody>
      </p:sp>
    </p:spTree>
    <p:extLst>
      <p:ext uri="{BB962C8B-B14F-4D97-AF65-F5344CB8AC3E}">
        <p14:creationId xmlns:p14="http://schemas.microsoft.com/office/powerpoint/2010/main" val="1188644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r>
              <a:rPr lang="en-US" b="1" dirty="0" smtClean="0"/>
              <a:t>How often do you view porn?</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7987408"/>
              </p:ext>
            </p:extLst>
          </p:nvPr>
        </p:nvGraphicFramePr>
        <p:xfrm>
          <a:off x="0" y="9144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ular Callout 3"/>
          <p:cNvSpPr/>
          <p:nvPr/>
        </p:nvSpPr>
        <p:spPr>
          <a:xfrm>
            <a:off x="3886200" y="3429000"/>
            <a:ext cx="4800600" cy="990600"/>
          </a:xfrm>
          <a:prstGeom prst="wedgeRoundRectCallout">
            <a:avLst>
              <a:gd name="adj1" fmla="val -44693"/>
              <a:gd name="adj2" fmla="val -118214"/>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Font typeface="Wingdings" pitchFamily="2" charset="2"/>
              <a:buChar char="§"/>
            </a:pPr>
            <a:r>
              <a:rPr lang="en-US" sz="2400" b="1" dirty="0" smtClean="0">
                <a:solidFill>
                  <a:prstClr val="black"/>
                </a:solidFill>
              </a:rPr>
              <a:t>Over half indulge to some extent</a:t>
            </a:r>
          </a:p>
          <a:p>
            <a:pPr>
              <a:buFont typeface="Wingdings" pitchFamily="2" charset="2"/>
              <a:buChar char="§"/>
            </a:pPr>
            <a:r>
              <a:rPr lang="en-US" sz="2400" b="1" dirty="0" smtClean="0">
                <a:solidFill>
                  <a:prstClr val="black"/>
                </a:solidFill>
              </a:rPr>
              <a:t>20% indulge regularly</a:t>
            </a:r>
            <a:endParaRPr lang="en-US" sz="2400" b="1" dirty="0">
              <a:solidFill>
                <a:prstClr val="black"/>
              </a:solidFill>
            </a:endParaRPr>
          </a:p>
        </p:txBody>
      </p:sp>
    </p:spTree>
    <p:extLst>
      <p:ext uri="{BB962C8B-B14F-4D97-AF65-F5344CB8AC3E}">
        <p14:creationId xmlns:p14="http://schemas.microsoft.com/office/powerpoint/2010/main" val="946272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PH" sz="5400" b="1" dirty="0" smtClean="0"/>
              <a:t>Praise and Worship</a:t>
            </a:r>
            <a:endParaRPr lang="en-PH" sz="5400" b="1" dirty="0"/>
          </a:p>
        </p:txBody>
      </p:sp>
      <p:sp>
        <p:nvSpPr>
          <p:cNvPr id="3" name="Subtitle 2"/>
          <p:cNvSpPr>
            <a:spLocks noGrp="1"/>
          </p:cNvSpPr>
          <p:nvPr>
            <p:ph type="subTitle" idx="1"/>
          </p:nvPr>
        </p:nvSpPr>
        <p:spPr/>
        <p:txBody>
          <a:bodyPr>
            <a:normAutofit/>
          </a:bodyPr>
          <a:lstStyle/>
          <a:p>
            <a:r>
              <a:rPr lang="en-PH" sz="3600" b="1" dirty="0" smtClean="0"/>
              <a:t>Worship Team</a:t>
            </a:r>
            <a:endParaRPr lang="en-PH" sz="36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14400"/>
          </a:xfrm>
        </p:spPr>
        <p:txBody>
          <a:bodyPr>
            <a:noAutofit/>
          </a:bodyPr>
          <a:lstStyle/>
          <a:p>
            <a:r>
              <a:rPr lang="en-US" b="1" dirty="0" smtClean="0"/>
              <a:t>What is your view on prostitution?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7460774"/>
              </p:ext>
            </p:extLst>
          </p:nvPr>
        </p:nvGraphicFramePr>
        <p:xfrm>
          <a:off x="0" y="1295400"/>
          <a:ext cx="9144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5334000" y="1295400"/>
            <a:ext cx="3581400" cy="990600"/>
          </a:xfrm>
          <a:prstGeom prst="wedgeRoundRectCallout">
            <a:avLst>
              <a:gd name="adj1" fmla="val -51400"/>
              <a:gd name="adj2" fmla="val 199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rPr>
              <a:t>Overwhelmingly negative</a:t>
            </a:r>
            <a:endParaRPr lang="en-US" sz="2800" b="1" dirty="0">
              <a:solidFill>
                <a:prstClr val="black"/>
              </a:solidFill>
            </a:endParaRPr>
          </a:p>
        </p:txBody>
      </p:sp>
    </p:spTree>
    <p:extLst>
      <p:ext uri="{BB962C8B-B14F-4D97-AF65-F5344CB8AC3E}">
        <p14:creationId xmlns:p14="http://schemas.microsoft.com/office/powerpoint/2010/main" val="1622455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772400" cy="914400"/>
          </a:xfrm>
        </p:spPr>
        <p:txBody>
          <a:bodyPr>
            <a:noAutofit/>
          </a:bodyPr>
          <a:lstStyle/>
          <a:p>
            <a:r>
              <a:rPr lang="en-US" b="1" dirty="0" smtClean="0"/>
              <a:t>Why do you think men use prostitutes?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4342812"/>
              </p:ext>
            </p:extLst>
          </p:nvPr>
        </p:nvGraphicFramePr>
        <p:xfrm>
          <a:off x="0" y="1371600"/>
          <a:ext cx="9144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23575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76400"/>
          </a:xfrm>
        </p:spPr>
        <p:txBody>
          <a:bodyPr>
            <a:noAutofit/>
          </a:bodyPr>
          <a:lstStyle/>
          <a:p>
            <a:r>
              <a:rPr lang="en-US" b="1" dirty="0" smtClean="0"/>
              <a:t>Have you had a ‘traditional’ massage where masseur touched you sexually?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4563662"/>
              </p:ext>
            </p:extLst>
          </p:nvPr>
        </p:nvGraphicFramePr>
        <p:xfrm>
          <a:off x="0" y="1524000"/>
          <a:ext cx="91440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2514600" y="3810000"/>
            <a:ext cx="4800600" cy="990600"/>
          </a:xfrm>
          <a:prstGeom prst="wedgeRoundRectCallout">
            <a:avLst>
              <a:gd name="adj1" fmla="val 22645"/>
              <a:gd name="adj2" fmla="val -113013"/>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prstClr val="black"/>
                </a:solidFill>
              </a:rPr>
              <a:t>One-third reported “Yes”</a:t>
            </a:r>
          </a:p>
          <a:p>
            <a:pPr>
              <a:buFont typeface="Wingdings" pitchFamily="2" charset="2"/>
              <a:buChar char="§"/>
            </a:pPr>
            <a:endParaRPr lang="en-US" sz="2400" b="1" dirty="0">
              <a:solidFill>
                <a:prstClr val="black"/>
              </a:solidFill>
            </a:endParaRPr>
          </a:p>
        </p:txBody>
      </p:sp>
    </p:spTree>
    <p:extLst>
      <p:ext uri="{BB962C8B-B14F-4D97-AF65-F5344CB8AC3E}">
        <p14:creationId xmlns:p14="http://schemas.microsoft.com/office/powerpoint/2010/main" val="1124041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dirty="0" smtClean="0"/>
              <a:t>How did you respond when you were touched?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1391507"/>
              </p:ext>
            </p:extLst>
          </p:nvPr>
        </p:nvGraphicFramePr>
        <p:xfrm>
          <a:off x="0" y="1447800"/>
          <a:ext cx="9144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3886200" y="2895600"/>
            <a:ext cx="4800600" cy="990600"/>
          </a:xfrm>
          <a:prstGeom prst="wedgeRoundRectCallout">
            <a:avLst>
              <a:gd name="adj1" fmla="val -65350"/>
              <a:gd name="adj2" fmla="val 45600"/>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prstClr val="black"/>
                </a:solidFill>
              </a:rPr>
              <a:t>Only one-third took action against</a:t>
            </a:r>
            <a:endParaRPr lang="en-US" sz="2400" b="1" dirty="0">
              <a:solidFill>
                <a:prstClr val="black"/>
              </a:solidFill>
            </a:endParaRPr>
          </a:p>
        </p:txBody>
      </p:sp>
    </p:spTree>
    <p:extLst>
      <p:ext uri="{BB962C8B-B14F-4D97-AF65-F5344CB8AC3E}">
        <p14:creationId xmlns:p14="http://schemas.microsoft.com/office/powerpoint/2010/main" val="1530959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914400"/>
          </a:xfrm>
        </p:spPr>
        <p:txBody>
          <a:bodyPr>
            <a:noAutofit/>
          </a:bodyPr>
          <a:lstStyle/>
          <a:p>
            <a:r>
              <a:rPr lang="en-GB" sz="4400" b="1" dirty="0" smtClean="0"/>
              <a:t>Traditional to Erotic Massage</a:t>
            </a:r>
            <a:endParaRPr lang="en-GB" sz="4400" b="1" dirty="0"/>
          </a:p>
        </p:txBody>
      </p:sp>
      <p:graphicFrame>
        <p:nvGraphicFramePr>
          <p:cNvPr id="4" name="Table 3"/>
          <p:cNvGraphicFramePr>
            <a:graphicFrameLocks noGrp="1"/>
          </p:cNvGraphicFramePr>
          <p:nvPr>
            <p:extLst>
              <p:ext uri="{D42A27DB-BD31-4B8C-83A1-F6EECF244321}">
                <p14:modId xmlns:p14="http://schemas.microsoft.com/office/powerpoint/2010/main" val="2550580902"/>
              </p:ext>
            </p:extLst>
          </p:nvPr>
        </p:nvGraphicFramePr>
        <p:xfrm>
          <a:off x="990600" y="914400"/>
          <a:ext cx="7128793" cy="5077290"/>
        </p:xfrm>
        <a:graphic>
          <a:graphicData uri="http://schemas.openxmlformats.org/drawingml/2006/table">
            <a:tbl>
              <a:tblPr>
                <a:tableStyleId>{5C22544A-7EE6-4342-B048-85BDC9FD1C3A}</a:tableStyleId>
              </a:tblPr>
              <a:tblGrid>
                <a:gridCol w="3351869"/>
                <a:gridCol w="1190156"/>
                <a:gridCol w="1293384"/>
                <a:gridCol w="1293384"/>
              </a:tblGrid>
              <a:tr h="846215">
                <a:tc>
                  <a:txBody>
                    <a:bodyPr/>
                    <a:lstStyle/>
                    <a:p>
                      <a:pPr algn="l" fontAlgn="ctr"/>
                      <a:r>
                        <a:rPr lang="en-GB" sz="1600" u="none" strike="noStrike" dirty="0">
                          <a:solidFill>
                            <a:schemeClr val="tx1"/>
                          </a:solidFill>
                          <a:effectLst/>
                        </a:rPr>
                        <a:t> </a:t>
                      </a:r>
                      <a:endParaRPr lang="en-GB" sz="1600" b="0"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1" u="none" strike="noStrike" dirty="0" smtClean="0">
                          <a:solidFill>
                            <a:schemeClr val="tx1"/>
                          </a:solidFill>
                          <a:effectLst/>
                        </a:rPr>
                        <a:t>Married</a:t>
                      </a:r>
                      <a:endParaRPr lang="en-GB" sz="20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1" u="none" strike="noStrike" dirty="0">
                          <a:solidFill>
                            <a:schemeClr val="tx1"/>
                          </a:solidFill>
                          <a:effectLst/>
                        </a:rPr>
                        <a:t>Single</a:t>
                      </a:r>
                      <a:endParaRPr lang="en-GB" sz="20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1" i="0" u="none" strike="noStrike" dirty="0" smtClean="0">
                          <a:solidFill>
                            <a:schemeClr val="tx1"/>
                          </a:solidFill>
                          <a:effectLst/>
                          <a:latin typeface="+mj-lt"/>
                        </a:rPr>
                        <a:t>All</a:t>
                      </a:r>
                      <a:endParaRPr lang="en-GB" sz="20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6215">
                <a:tc>
                  <a:txBody>
                    <a:bodyPr/>
                    <a:lstStyle/>
                    <a:p>
                      <a:pPr algn="l" fontAlgn="ctr"/>
                      <a:r>
                        <a:rPr lang="en-GB" sz="2400" b="1" u="none" strike="noStrike" dirty="0" smtClean="0">
                          <a:solidFill>
                            <a:schemeClr val="tx1"/>
                          </a:solidFill>
                          <a:effectLst/>
                        </a:rPr>
                        <a:t>Total No. of Men</a:t>
                      </a:r>
                      <a:endParaRPr lang="en-GB" sz="24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17</a:t>
                      </a:r>
                      <a:endParaRPr lang="en-GB" sz="20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9</a:t>
                      </a:r>
                      <a:endParaRPr lang="en-GB" sz="20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26</a:t>
                      </a:r>
                      <a:endParaRPr lang="en-GB" sz="20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6215">
                <a:tc>
                  <a:txBody>
                    <a:bodyPr/>
                    <a:lstStyle/>
                    <a:p>
                      <a:pPr algn="l" fontAlgn="ctr"/>
                      <a:r>
                        <a:rPr lang="en-GB" sz="2400" b="1" u="none" strike="noStrike" dirty="0" smtClean="0">
                          <a:solidFill>
                            <a:schemeClr val="tx1"/>
                          </a:solidFill>
                          <a:effectLst/>
                        </a:rPr>
                        <a:t>Ignored It</a:t>
                      </a:r>
                      <a:endParaRPr lang="en-GB" sz="24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a:solidFill>
                            <a:schemeClr val="tx1"/>
                          </a:solidFill>
                          <a:effectLst/>
                          <a:latin typeface="+mj-lt"/>
                        </a:rPr>
                        <a:t>52.9%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a:solidFill>
                            <a:schemeClr val="tx1"/>
                          </a:solidFill>
                          <a:effectLst/>
                          <a:latin typeface="+mj-lt"/>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46.2%</a:t>
                      </a:r>
                      <a:endParaRPr lang="en-GB" sz="20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6215">
                <a:tc>
                  <a:txBody>
                    <a:bodyPr/>
                    <a:lstStyle/>
                    <a:p>
                      <a:pPr algn="l" fontAlgn="ctr"/>
                      <a:r>
                        <a:rPr lang="en-GB" sz="2400" b="1" u="none" strike="noStrike" dirty="0">
                          <a:solidFill>
                            <a:schemeClr val="tx1"/>
                          </a:solidFill>
                          <a:effectLst/>
                        </a:rPr>
                        <a:t>Told her/him to stop</a:t>
                      </a:r>
                      <a:endParaRPr lang="en-GB" sz="24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a:solidFill>
                            <a:schemeClr val="tx1"/>
                          </a:solidFill>
                          <a:effectLst/>
                          <a:latin typeface="+mj-lt"/>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a:solidFill>
                            <a:schemeClr val="tx1"/>
                          </a:solidFill>
                          <a:effectLst/>
                          <a:latin typeface="+mj-lt"/>
                        </a:rPr>
                        <a:t>44.4%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30.8%</a:t>
                      </a:r>
                      <a:endParaRPr lang="en-GB" sz="20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6215">
                <a:tc>
                  <a:txBody>
                    <a:bodyPr/>
                    <a:lstStyle/>
                    <a:p>
                      <a:pPr algn="l" fontAlgn="ctr"/>
                      <a:r>
                        <a:rPr lang="en-GB" sz="2400" b="1" u="none" strike="noStrike" dirty="0">
                          <a:solidFill>
                            <a:schemeClr val="tx1"/>
                          </a:solidFill>
                          <a:effectLst/>
                          <a:latin typeface="+mj-lt"/>
                        </a:rPr>
                        <a:t>Encouraged them to continue</a:t>
                      </a:r>
                      <a:endParaRPr lang="en-GB" sz="2400" b="1" i="0" u="none" strike="noStrike" dirty="0">
                        <a:solidFill>
                          <a:schemeClr val="tx1"/>
                        </a:solidFill>
                        <a:effectLst/>
                        <a:latin typeface="+mj-lt"/>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a:solidFill>
                            <a:schemeClr val="tx1"/>
                          </a:solidFill>
                          <a:effectLst/>
                          <a:latin typeface="+mj-lt"/>
                        </a:rPr>
                        <a:t>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a:solidFill>
                            <a:schemeClr val="tx1"/>
                          </a:solidFill>
                          <a:effectLst/>
                          <a:latin typeface="+mj-lt"/>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23.1%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6215">
                <a:tc>
                  <a:txBody>
                    <a:bodyPr/>
                    <a:lstStyle/>
                    <a:p>
                      <a:pPr algn="l" fontAlgn="ctr"/>
                      <a:r>
                        <a:rPr lang="en-GB" sz="2400" b="1" i="0" u="none" strike="noStrike" dirty="0" smtClean="0">
                          <a:solidFill>
                            <a:schemeClr val="tx1"/>
                          </a:solidFill>
                          <a:effectLst/>
                          <a:latin typeface="+mj-lt"/>
                        </a:rPr>
                        <a:t>No Response</a:t>
                      </a:r>
                      <a:endParaRPr lang="en-GB" sz="2400" b="1" i="0" u="none" strike="noStrike" dirty="0">
                        <a:solidFill>
                          <a:schemeClr val="tx1"/>
                        </a:solidFill>
                        <a:effectLst/>
                        <a:latin typeface="+mj-lt"/>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0%</a:t>
                      </a:r>
                      <a:endParaRPr lang="en-GB" sz="20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0%</a:t>
                      </a:r>
                      <a:endParaRPr lang="en-GB" sz="2000" b="0"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2000" b="0" i="0" u="none" strike="noStrike" dirty="0" smtClean="0">
                          <a:solidFill>
                            <a:schemeClr val="tx1"/>
                          </a:solidFill>
                          <a:effectLst/>
                          <a:latin typeface="+mj-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Oval 4"/>
          <p:cNvSpPr/>
          <p:nvPr/>
        </p:nvSpPr>
        <p:spPr>
          <a:xfrm>
            <a:off x="4267200" y="3352800"/>
            <a:ext cx="2743200" cy="990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ular Callout 5"/>
          <p:cNvSpPr/>
          <p:nvPr/>
        </p:nvSpPr>
        <p:spPr>
          <a:xfrm>
            <a:off x="3962400" y="5715000"/>
            <a:ext cx="4800600" cy="990600"/>
          </a:xfrm>
          <a:prstGeom prst="wedgeRoundRectCallout">
            <a:avLst>
              <a:gd name="adj1" fmla="val -6745"/>
              <a:gd name="adj2" fmla="val -190953"/>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smtClean="0">
                <a:solidFill>
                  <a:prstClr val="black"/>
                </a:solidFill>
              </a:rPr>
              <a:t>More singles than </a:t>
            </a:r>
            <a:r>
              <a:rPr lang="en-US" sz="2400" b="1" dirty="0" err="1" smtClean="0">
                <a:solidFill>
                  <a:prstClr val="black"/>
                </a:solidFill>
              </a:rPr>
              <a:t>marrieds</a:t>
            </a:r>
            <a:r>
              <a:rPr lang="en-US" sz="2400" b="1" dirty="0" smtClean="0">
                <a:solidFill>
                  <a:prstClr val="black"/>
                </a:solidFill>
              </a:rPr>
              <a:t> took action against</a:t>
            </a:r>
            <a:endParaRPr lang="en-US" sz="2400" b="1" dirty="0">
              <a:solidFill>
                <a:prstClr val="black"/>
              </a:solidFill>
            </a:endParaRPr>
          </a:p>
        </p:txBody>
      </p:sp>
    </p:spTree>
    <p:extLst>
      <p:ext uri="{BB962C8B-B14F-4D97-AF65-F5344CB8AC3E}">
        <p14:creationId xmlns:p14="http://schemas.microsoft.com/office/powerpoint/2010/main" val="3691617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763000" cy="1219200"/>
          </a:xfrm>
        </p:spPr>
        <p:txBody>
          <a:bodyPr>
            <a:noAutofit/>
          </a:bodyPr>
          <a:lstStyle/>
          <a:p>
            <a:r>
              <a:rPr lang="en-US" sz="4400" b="1" dirty="0" smtClean="0"/>
              <a:t>Have you ever had sexual intercourse with a prostitute?</a:t>
            </a:r>
            <a:endParaRPr lang="en-US"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4041392"/>
              </p:ext>
            </p:extLst>
          </p:nvPr>
        </p:nvGraphicFramePr>
        <p:xfrm>
          <a:off x="0" y="1600200"/>
          <a:ext cx="91440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030472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14400"/>
          </a:xfrm>
        </p:spPr>
        <p:txBody>
          <a:bodyPr>
            <a:noAutofit/>
          </a:bodyPr>
          <a:lstStyle/>
          <a:p>
            <a:r>
              <a:rPr lang="en-US" b="1" dirty="0" smtClean="0"/>
              <a:t>Do you feel that erotic massage is the same as prostitution?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2526235"/>
              </p:ext>
            </p:extLst>
          </p:nvPr>
        </p:nvGraphicFramePr>
        <p:xfrm>
          <a:off x="0" y="1219200"/>
          <a:ext cx="91440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513694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93375328"/>
              </p:ext>
            </p:extLst>
          </p:nvPr>
        </p:nvGraphicFramePr>
        <p:xfrm>
          <a:off x="838200" y="2514600"/>
          <a:ext cx="7863408" cy="3528392"/>
        </p:xfrm>
        <a:graphic>
          <a:graphicData uri="http://schemas.openxmlformats.org/drawingml/2006/table">
            <a:tbl>
              <a:tblPr>
                <a:tableStyleId>{5C22544A-7EE6-4342-B048-85BDC9FD1C3A}</a:tableStyleId>
              </a:tblPr>
              <a:tblGrid>
                <a:gridCol w="2929506"/>
                <a:gridCol w="1927306"/>
                <a:gridCol w="1541845"/>
                <a:gridCol w="1464751"/>
              </a:tblGrid>
              <a:tr h="1232811">
                <a:tc>
                  <a:txBody>
                    <a:bodyPr/>
                    <a:lstStyle/>
                    <a:p>
                      <a:pPr algn="ctr" fontAlgn="ctr"/>
                      <a:r>
                        <a:rPr lang="en-GB" sz="1600" u="none" strike="noStrike" dirty="0">
                          <a:solidFill>
                            <a:schemeClr val="tx1"/>
                          </a:solidFill>
                          <a:effectLst/>
                        </a:rPr>
                        <a:t> </a:t>
                      </a:r>
                      <a:endParaRPr lang="en-GB" sz="1600" b="0"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1" u="none" strike="noStrike" dirty="0">
                          <a:solidFill>
                            <a:schemeClr val="tx1"/>
                          </a:solidFill>
                          <a:effectLst/>
                        </a:rPr>
                        <a:t>Porn ≥ Monthly</a:t>
                      </a:r>
                      <a:endParaRPr lang="en-GB" sz="20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1" u="none" strike="noStrike" dirty="0">
                          <a:solidFill>
                            <a:schemeClr val="tx1"/>
                          </a:solidFill>
                          <a:effectLst/>
                        </a:rPr>
                        <a:t>Sex with Prostitute</a:t>
                      </a:r>
                      <a:endParaRPr lang="en-GB" sz="20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b="1" u="none" strike="noStrike" dirty="0">
                          <a:solidFill>
                            <a:schemeClr val="tx1"/>
                          </a:solidFill>
                          <a:effectLst/>
                        </a:rPr>
                        <a:t>Intentional Erotic Massage</a:t>
                      </a:r>
                      <a:endParaRPr lang="en-GB" sz="2000" b="1"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2683">
                <a:tc>
                  <a:txBody>
                    <a:bodyPr/>
                    <a:lstStyle/>
                    <a:p>
                      <a:pPr algn="ctr" fontAlgn="ctr"/>
                      <a:r>
                        <a:rPr lang="en-GB" sz="2000" b="1" u="none" strike="noStrike" dirty="0">
                          <a:solidFill>
                            <a:schemeClr val="tx1"/>
                          </a:solidFill>
                          <a:effectLst/>
                        </a:rPr>
                        <a:t>Porn ≥ Monthly</a:t>
                      </a:r>
                      <a:endParaRPr lang="en-GB" sz="20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dirty="0">
                          <a:solidFill>
                            <a:schemeClr val="tx1"/>
                          </a:solidFill>
                          <a:effectLst/>
                        </a:rPr>
                        <a:t>20%</a:t>
                      </a:r>
                      <a:endParaRPr lang="en-GB" sz="20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dirty="0">
                          <a:solidFill>
                            <a:schemeClr val="tx1"/>
                          </a:solidFill>
                          <a:effectLst/>
                        </a:rPr>
                        <a:t>5%</a:t>
                      </a:r>
                      <a:endParaRPr lang="en-GB" sz="20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a:solidFill>
                            <a:schemeClr val="tx1"/>
                          </a:solidFill>
                          <a:effectLst/>
                        </a:rPr>
                        <a:t>5%</a:t>
                      </a:r>
                      <a:endParaRPr lang="en-GB" sz="2000" b="0" i="0" u="none" strike="noStrike">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2683">
                <a:tc>
                  <a:txBody>
                    <a:bodyPr/>
                    <a:lstStyle/>
                    <a:p>
                      <a:pPr algn="ctr" fontAlgn="ctr"/>
                      <a:r>
                        <a:rPr lang="en-GB" sz="2000" b="1" u="none" strike="noStrike" dirty="0">
                          <a:solidFill>
                            <a:schemeClr val="tx1"/>
                          </a:solidFill>
                          <a:effectLst/>
                        </a:rPr>
                        <a:t>Sex with Prostitute</a:t>
                      </a:r>
                      <a:endParaRPr lang="en-GB" sz="20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dirty="0">
                          <a:solidFill>
                            <a:schemeClr val="tx1"/>
                          </a:solidFill>
                          <a:effectLst/>
                        </a:rPr>
                        <a:t>5%</a:t>
                      </a:r>
                      <a:endParaRPr lang="en-GB" sz="20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dirty="0">
                          <a:solidFill>
                            <a:schemeClr val="tx1"/>
                          </a:solidFill>
                          <a:effectLst/>
                        </a:rPr>
                        <a:t>11%</a:t>
                      </a:r>
                      <a:endParaRPr lang="en-GB" sz="20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dirty="0">
                          <a:solidFill>
                            <a:schemeClr val="tx1"/>
                          </a:solidFill>
                          <a:effectLst/>
                        </a:rPr>
                        <a:t>7%</a:t>
                      </a:r>
                      <a:endParaRPr lang="en-GB" sz="20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50215">
                <a:tc>
                  <a:txBody>
                    <a:bodyPr/>
                    <a:lstStyle/>
                    <a:p>
                      <a:pPr algn="ctr" fontAlgn="ctr"/>
                      <a:r>
                        <a:rPr lang="en-GB" sz="2000" b="1" u="none" strike="noStrike" dirty="0">
                          <a:solidFill>
                            <a:schemeClr val="tx1"/>
                          </a:solidFill>
                          <a:effectLst/>
                        </a:rPr>
                        <a:t>Intentional Erotic Massage</a:t>
                      </a:r>
                      <a:endParaRPr lang="en-GB" sz="2000" b="1" i="0" u="none" strike="noStrike" dirty="0">
                        <a:solidFill>
                          <a:schemeClr val="tx1"/>
                        </a:solidFill>
                        <a:effectLst/>
                        <a:latin typeface="Rockwell"/>
                      </a:endParaRPr>
                    </a:p>
                  </a:txBody>
                  <a:tcPr marL="9525" marR="9525" marT="9525"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dirty="0">
                          <a:solidFill>
                            <a:schemeClr val="tx1"/>
                          </a:solidFill>
                          <a:effectLst/>
                        </a:rPr>
                        <a:t>5%</a:t>
                      </a:r>
                      <a:endParaRPr lang="en-GB" sz="20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dirty="0">
                          <a:solidFill>
                            <a:schemeClr val="tx1"/>
                          </a:solidFill>
                          <a:effectLst/>
                        </a:rPr>
                        <a:t>7%</a:t>
                      </a:r>
                      <a:endParaRPr lang="en-GB" sz="20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GB" sz="2000" u="none" strike="noStrike" dirty="0">
                          <a:solidFill>
                            <a:schemeClr val="tx1"/>
                          </a:solidFill>
                          <a:effectLst/>
                        </a:rPr>
                        <a:t>11%</a:t>
                      </a:r>
                      <a:endParaRPr lang="en-GB" sz="2000" b="0" i="0" u="none" strike="noStrike" dirty="0">
                        <a:solidFill>
                          <a:schemeClr val="tx1"/>
                        </a:solidFill>
                        <a:effectLst/>
                        <a:latin typeface="Rockwell"/>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 name="Rectangle 4"/>
          <p:cNvSpPr/>
          <p:nvPr/>
        </p:nvSpPr>
        <p:spPr>
          <a:xfrm>
            <a:off x="1115616" y="6096000"/>
            <a:ext cx="6696744" cy="707886"/>
          </a:xfrm>
          <a:prstGeom prst="rect">
            <a:avLst/>
          </a:prstGeom>
        </p:spPr>
        <p:txBody>
          <a:bodyPr wrap="square">
            <a:spAutoFit/>
          </a:bodyPr>
          <a:lstStyle/>
          <a:p>
            <a:r>
              <a:rPr lang="en-GB" sz="2000" dirty="0">
                <a:solidFill>
                  <a:prstClr val="white"/>
                </a:solidFill>
              </a:rPr>
              <a:t>Crossover of all is 2.4% - 2 (Christian) men.</a:t>
            </a:r>
          </a:p>
          <a:p>
            <a:r>
              <a:rPr lang="en-GB" sz="2000" dirty="0">
                <a:solidFill>
                  <a:prstClr val="white"/>
                </a:solidFill>
              </a:rPr>
              <a:t>Men have one of these three is 29% - 24 (Christian) men.</a:t>
            </a:r>
          </a:p>
        </p:txBody>
      </p:sp>
      <p:sp>
        <p:nvSpPr>
          <p:cNvPr id="6" name="Title 1"/>
          <p:cNvSpPr txBox="1">
            <a:spLocks/>
          </p:cNvSpPr>
          <p:nvPr/>
        </p:nvSpPr>
        <p:spPr>
          <a:xfrm>
            <a:off x="381000" y="0"/>
            <a:ext cx="8229600" cy="1143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prstClr val="white"/>
                </a:solidFill>
              </a:rPr>
              <a:t>Pornography vs. Erotic Massage </a:t>
            </a:r>
          </a:p>
          <a:p>
            <a:r>
              <a:rPr lang="en-GB" b="1" dirty="0" smtClean="0">
                <a:solidFill>
                  <a:prstClr val="white"/>
                </a:solidFill>
              </a:rPr>
              <a:t>vs. Sex with a Prostitute</a:t>
            </a:r>
            <a:endParaRPr lang="en-GB" b="1" dirty="0">
              <a:solidFill>
                <a:prstClr val="white"/>
              </a:solidFill>
            </a:endParaRPr>
          </a:p>
        </p:txBody>
      </p:sp>
      <p:sp>
        <p:nvSpPr>
          <p:cNvPr id="7" name="Rounded Rectangular Callout 6"/>
          <p:cNvSpPr/>
          <p:nvPr/>
        </p:nvSpPr>
        <p:spPr>
          <a:xfrm>
            <a:off x="4495800" y="1295400"/>
            <a:ext cx="3657600" cy="1447800"/>
          </a:xfrm>
          <a:prstGeom prst="wedgeRoundRectCallout">
            <a:avLst>
              <a:gd name="adj1" fmla="val -21912"/>
              <a:gd name="adj2" fmla="val 521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rPr>
              <a:t>29% of men have one of these 3 </a:t>
            </a:r>
            <a:endParaRPr lang="en-US" sz="2800" b="1" dirty="0">
              <a:solidFill>
                <a:prstClr val="black"/>
              </a:solidFill>
            </a:endParaRPr>
          </a:p>
        </p:txBody>
      </p:sp>
      <p:sp>
        <p:nvSpPr>
          <p:cNvPr id="8" name="Oval 7"/>
          <p:cNvSpPr/>
          <p:nvPr/>
        </p:nvSpPr>
        <p:spPr>
          <a:xfrm>
            <a:off x="3429000" y="2514600"/>
            <a:ext cx="5638800" cy="1371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6732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dirty="0" smtClean="0"/>
              <a:t>Are you fearful that if honest about any aspect of your sexual behavior that you may face discipline?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1638905"/>
              </p:ext>
            </p:extLst>
          </p:nvPr>
        </p:nvGraphicFramePr>
        <p:xfrm>
          <a:off x="152400" y="1905000"/>
          <a:ext cx="8991600" cy="4830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36329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914400"/>
          </a:xfrm>
        </p:spPr>
        <p:txBody>
          <a:bodyPr>
            <a:noAutofit/>
          </a:bodyPr>
          <a:lstStyle/>
          <a:p>
            <a:r>
              <a:rPr lang="en-US" b="1" dirty="0" smtClean="0"/>
              <a:t>How likely would you go to church/mission/NGO leader to discuss sexual issues?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2469761"/>
              </p:ext>
            </p:extLst>
          </p:nvPr>
        </p:nvGraphicFramePr>
        <p:xfrm>
          <a:off x="0" y="1600200"/>
          <a:ext cx="9144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2514600" y="3810000"/>
            <a:ext cx="5715000" cy="990600"/>
          </a:xfrm>
          <a:prstGeom prst="wedgeRoundRectCallout">
            <a:avLst>
              <a:gd name="adj1" fmla="val 22645"/>
              <a:gd name="adj2" fmla="val -113013"/>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smtClean="0">
                <a:solidFill>
                  <a:prstClr val="black"/>
                </a:solidFill>
              </a:rPr>
              <a:t>Less than one-third reported “Yes”</a:t>
            </a:r>
          </a:p>
          <a:p>
            <a:pPr>
              <a:buFont typeface="Wingdings" pitchFamily="2" charset="2"/>
              <a:buChar char="§"/>
            </a:pPr>
            <a:endParaRPr lang="en-US" sz="2800" b="1" dirty="0">
              <a:solidFill>
                <a:prstClr val="black"/>
              </a:solidFill>
            </a:endParaRPr>
          </a:p>
        </p:txBody>
      </p:sp>
    </p:spTree>
    <p:extLst>
      <p:ext uri="{BB962C8B-B14F-4D97-AF65-F5344CB8AC3E}">
        <p14:creationId xmlns:p14="http://schemas.microsoft.com/office/powerpoint/2010/main" val="2474491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r>
              <a:rPr lang="en-US" sz="4800" b="1" baseline="-25000" dirty="0" smtClean="0"/>
              <a:t>Chorus:</a:t>
            </a:r>
            <a:br>
              <a:rPr lang="en-US" sz="4800" b="1" baseline="-25000" dirty="0" smtClean="0"/>
            </a:br>
            <a:r>
              <a:rPr lang="en-US" sz="4800" b="1" baseline="-25000" dirty="0" smtClean="0"/>
              <a:t>I could sing of Your love forever (x4)</a:t>
            </a:r>
            <a:br>
              <a:rPr lang="en-US" sz="4800" b="1" baseline="-25000" dirty="0" smtClean="0"/>
            </a:br>
            <a:r>
              <a:rPr lang="en-US" sz="4800" b="1" baseline="-25000" dirty="0" smtClean="0"/>
              <a:t/>
            </a:r>
            <a:br>
              <a:rPr lang="en-US" sz="4800" b="1" baseline="-25000" dirty="0" smtClean="0"/>
            </a:br>
            <a:r>
              <a:rPr lang="en-US" sz="4800" b="1" baseline="-25000" dirty="0" smtClean="0"/>
              <a:t>Bridge:</a:t>
            </a:r>
            <a:br>
              <a:rPr lang="en-US" sz="4800" b="1" baseline="-25000" dirty="0" smtClean="0"/>
            </a:br>
            <a:r>
              <a:rPr lang="en-US" sz="4800" b="1" baseline="-25000" dirty="0" smtClean="0"/>
              <a:t>Oh I feel like dancing</a:t>
            </a:r>
            <a:br>
              <a:rPr lang="en-US" sz="4800" b="1" baseline="-25000" dirty="0" smtClean="0"/>
            </a:br>
            <a:r>
              <a:rPr lang="en-US" sz="4800" b="1" baseline="-25000" dirty="0" smtClean="0"/>
              <a:t>It's foolishness I know</a:t>
            </a:r>
            <a:br>
              <a:rPr lang="en-US" sz="4800" b="1" baseline="-25000" dirty="0" smtClean="0"/>
            </a:br>
            <a:r>
              <a:rPr lang="en-US" sz="4800" b="1" baseline="-25000" dirty="0" smtClean="0"/>
              <a:t>But when the world has seen the light</a:t>
            </a:r>
            <a:br>
              <a:rPr lang="en-US" sz="4800" b="1" baseline="-25000" dirty="0" smtClean="0"/>
            </a:br>
            <a:r>
              <a:rPr lang="en-US" sz="4800" b="1" baseline="-25000" dirty="0" smtClean="0"/>
              <a:t>They will dance with joy</a:t>
            </a:r>
            <a:br>
              <a:rPr lang="en-US" sz="4800" b="1" baseline="-25000" dirty="0" smtClean="0"/>
            </a:br>
            <a:r>
              <a:rPr lang="en-US" sz="4800" b="1" baseline="-25000" dirty="0" smtClean="0"/>
              <a:t>Like they're dancing now</a:t>
            </a:r>
            <a:br>
              <a:rPr lang="en-US" sz="4800" b="1" baseline="-25000" dirty="0" smtClean="0"/>
            </a:br>
            <a:r>
              <a:rPr lang="en-US" sz="4800" b="1" baseline="-25000" dirty="0" smtClean="0"/>
              <a:t/>
            </a:r>
            <a:br>
              <a:rPr lang="en-US" sz="4800" b="1" baseline="-25000" dirty="0" smtClean="0"/>
            </a:br>
            <a:r>
              <a:rPr lang="en-US" sz="4800" b="1" baseline="-25000" dirty="0" smtClean="0"/>
              <a:t>I could sing of your love forever…</a:t>
            </a:r>
          </a:p>
          <a:p>
            <a:pPr marL="0" indent="0">
              <a:buNone/>
            </a:pPr>
            <a:endParaRPr lang="en-US" sz="4800" b="1" baseline="-25000" dirty="0"/>
          </a:p>
        </p:txBody>
      </p:sp>
    </p:spTree>
    <p:extLst>
      <p:ext uri="{BB962C8B-B14F-4D97-AF65-F5344CB8AC3E}">
        <p14:creationId xmlns:p14="http://schemas.microsoft.com/office/powerpoint/2010/main" val="1799402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smtClean="0"/>
              <a:t>Would you like to receive/be part of any counseling/therapy/support group for your sexual behavior?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994606"/>
              </p:ext>
            </p:extLst>
          </p:nvPr>
        </p:nvGraphicFramePr>
        <p:xfrm>
          <a:off x="0" y="1524000"/>
          <a:ext cx="9123528"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2514600" y="3810000"/>
            <a:ext cx="4800600" cy="990600"/>
          </a:xfrm>
          <a:prstGeom prst="wedgeRoundRectCallout">
            <a:avLst>
              <a:gd name="adj1" fmla="val 14060"/>
              <a:gd name="adj2" fmla="val -146816"/>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prstClr val="black"/>
                </a:solidFill>
              </a:rPr>
              <a:t>Only 16% interested in help</a:t>
            </a:r>
          </a:p>
          <a:p>
            <a:pPr>
              <a:buFont typeface="Wingdings" pitchFamily="2" charset="2"/>
              <a:buChar char="§"/>
            </a:pPr>
            <a:endParaRPr lang="en-US" sz="3200" b="1" dirty="0">
              <a:solidFill>
                <a:prstClr val="black"/>
              </a:solidFill>
            </a:endParaRPr>
          </a:p>
        </p:txBody>
      </p:sp>
    </p:spTree>
    <p:extLst>
      <p:ext uri="{BB962C8B-B14F-4D97-AF65-F5344CB8AC3E}">
        <p14:creationId xmlns:p14="http://schemas.microsoft.com/office/powerpoint/2010/main" val="3171668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smtClean="0"/>
              <a:t>Help?</a:t>
            </a:r>
            <a:endParaRPr lang="en-GB"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203778"/>
              </p:ext>
            </p:extLst>
          </p:nvPr>
        </p:nvGraphicFramePr>
        <p:xfrm>
          <a:off x="457200" y="1676400"/>
          <a:ext cx="8686800" cy="4648200"/>
        </p:xfrm>
        <a:graphic>
          <a:graphicData uri="http://schemas.openxmlformats.org/drawingml/2006/table">
            <a:tbl>
              <a:tblPr firstRow="1" bandRow="1">
                <a:tableStyleId>{2D5ABB26-0587-4C30-8999-92F81FD0307C}</a:tableStyleId>
              </a:tblPr>
              <a:tblGrid>
                <a:gridCol w="1085850"/>
                <a:gridCol w="1085850"/>
                <a:gridCol w="1085850"/>
                <a:gridCol w="1085850"/>
                <a:gridCol w="1085850"/>
                <a:gridCol w="1085850"/>
                <a:gridCol w="1085850"/>
                <a:gridCol w="1085850"/>
              </a:tblGrid>
              <a:tr h="962024">
                <a:tc>
                  <a:txBody>
                    <a:bodyPr/>
                    <a:lstStyle/>
                    <a:p>
                      <a:pPr algn="ctr" fontAlgn="ctr"/>
                      <a:r>
                        <a:rPr lang="en-GB" sz="2000" u="none" strike="noStrike" dirty="0">
                          <a:effectLst/>
                        </a:rPr>
                        <a:t> </a:t>
                      </a:r>
                      <a:endParaRPr lang="en-GB" sz="2000" b="0" i="0" u="none" strike="noStrike" dirty="0">
                        <a:effectLst/>
                        <a:latin typeface="Rockwell"/>
                      </a:endParaRPr>
                    </a:p>
                  </a:txBody>
                  <a:tcPr marL="8996" marR="8996"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1" u="none" strike="noStrike" dirty="0">
                          <a:effectLst/>
                        </a:rPr>
                        <a:t>Single</a:t>
                      </a:r>
                      <a:endParaRPr lang="en-GB" sz="20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1" u="none" strike="noStrike" dirty="0">
                          <a:effectLst/>
                        </a:rPr>
                        <a:t>Married</a:t>
                      </a:r>
                      <a:endParaRPr lang="en-GB" sz="20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1" u="none" strike="noStrike" dirty="0">
                          <a:effectLst/>
                        </a:rPr>
                        <a:t>5+ </a:t>
                      </a:r>
                      <a:r>
                        <a:rPr lang="en-GB" sz="2000" b="1" u="none" strike="noStrike" dirty="0" err="1">
                          <a:effectLst/>
                        </a:rPr>
                        <a:t>Yrs</a:t>
                      </a:r>
                      <a:r>
                        <a:rPr lang="en-GB" sz="2000" b="1" u="none" strike="noStrike" dirty="0">
                          <a:effectLst/>
                        </a:rPr>
                        <a:t> in </a:t>
                      </a:r>
                      <a:r>
                        <a:rPr lang="en-GB" sz="2000" b="1" u="none" strike="noStrike" dirty="0" err="1">
                          <a:effectLst/>
                        </a:rPr>
                        <a:t>Kh</a:t>
                      </a:r>
                      <a:endParaRPr lang="en-GB" sz="20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1" u="none" strike="noStrike" dirty="0">
                          <a:effectLst/>
                        </a:rPr>
                        <a:t>2 - 5 </a:t>
                      </a:r>
                      <a:r>
                        <a:rPr lang="en-GB" sz="2000" b="1" u="none" strike="noStrike" dirty="0" err="1">
                          <a:effectLst/>
                        </a:rPr>
                        <a:t>Yrs</a:t>
                      </a:r>
                      <a:r>
                        <a:rPr lang="en-GB" sz="2000" b="1" u="none" strike="noStrike" dirty="0">
                          <a:effectLst/>
                        </a:rPr>
                        <a:t> in </a:t>
                      </a:r>
                      <a:r>
                        <a:rPr lang="en-GB" sz="2000" b="1" u="none" strike="noStrike" dirty="0" err="1">
                          <a:effectLst/>
                        </a:rPr>
                        <a:t>Kh</a:t>
                      </a:r>
                      <a:endParaRPr lang="en-GB" sz="20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1" u="none" strike="noStrike" dirty="0">
                          <a:effectLst/>
                        </a:rPr>
                        <a:t>1 - 2 </a:t>
                      </a:r>
                      <a:r>
                        <a:rPr lang="en-GB" sz="2000" b="1" u="none" strike="noStrike" dirty="0" err="1">
                          <a:effectLst/>
                        </a:rPr>
                        <a:t>Yrs</a:t>
                      </a:r>
                      <a:r>
                        <a:rPr lang="en-GB" sz="2000" b="1" u="none" strike="noStrike" dirty="0">
                          <a:effectLst/>
                        </a:rPr>
                        <a:t> in </a:t>
                      </a:r>
                      <a:r>
                        <a:rPr lang="en-GB" sz="2000" b="1" u="none" strike="noStrike" dirty="0" err="1">
                          <a:effectLst/>
                        </a:rPr>
                        <a:t>Kh</a:t>
                      </a:r>
                      <a:endParaRPr lang="en-GB" sz="20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1" u="none" strike="noStrike" dirty="0">
                          <a:effectLst/>
                        </a:rPr>
                        <a:t>&lt; 1 </a:t>
                      </a:r>
                      <a:r>
                        <a:rPr lang="en-GB" sz="2000" b="1" u="none" strike="noStrike" dirty="0" err="1">
                          <a:effectLst/>
                        </a:rPr>
                        <a:t>Yr</a:t>
                      </a:r>
                      <a:r>
                        <a:rPr lang="en-GB" sz="2000" b="1" u="none" strike="noStrike" dirty="0">
                          <a:effectLst/>
                        </a:rPr>
                        <a:t> in </a:t>
                      </a:r>
                      <a:r>
                        <a:rPr lang="en-GB" sz="2000" b="1" u="none" strike="noStrike" dirty="0" err="1">
                          <a:effectLst/>
                        </a:rPr>
                        <a:t>Kh</a:t>
                      </a:r>
                      <a:endParaRPr lang="en-GB" sz="2000" b="1" i="0" u="none" strike="noStrike" dirty="0">
                        <a:effectLst/>
                        <a:latin typeface="Rockwell"/>
                      </a:endParaRP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1" i="0" u="none" strike="noStrike" dirty="0" smtClean="0">
                          <a:effectLst/>
                          <a:latin typeface="+mj-lt"/>
                        </a:rPr>
                        <a:t>All</a:t>
                      </a:r>
                      <a:endParaRPr lang="en-GB" sz="2000" b="1" i="0" u="none" strike="noStrike" dirty="0">
                        <a:effectLst/>
                        <a:latin typeface="+mj-lt"/>
                      </a:endParaRPr>
                    </a:p>
                  </a:txBody>
                  <a:tcPr marL="8996" marR="8996"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1099452">
                <a:tc>
                  <a:txBody>
                    <a:bodyPr/>
                    <a:lstStyle/>
                    <a:p>
                      <a:pPr algn="ctr" fontAlgn="ctr"/>
                      <a:r>
                        <a:rPr lang="en-GB" sz="2000" b="1" u="none" strike="noStrike" dirty="0">
                          <a:effectLst/>
                        </a:rPr>
                        <a:t>Sought help?</a:t>
                      </a:r>
                      <a:endParaRPr lang="en-GB" sz="2000" b="1" i="0" u="none" strike="noStrike" dirty="0">
                        <a:effectLst/>
                        <a:latin typeface="Rockwell"/>
                      </a:endParaRPr>
                    </a:p>
                  </a:txBody>
                  <a:tcPr marL="8996" marR="8996"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dirty="0">
                          <a:effectLst/>
                          <a:latin typeface="+mj-lt"/>
                        </a:rPr>
                        <a:t>25.0%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17.7%</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18.8%</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dirty="0">
                          <a:effectLst/>
                          <a:latin typeface="+mj-lt"/>
                        </a:rPr>
                        <a:t>17.4%</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17.6%</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30.0%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dirty="0" smtClean="0">
                          <a:effectLst/>
                          <a:latin typeface="+mj-lt"/>
                        </a:rPr>
                        <a:t>19.5%</a:t>
                      </a:r>
                      <a:endParaRPr lang="en-GB" sz="2000" b="0" i="0" u="none" strike="noStrike" dirty="0">
                        <a:effectLst/>
                        <a:latin typeface="+mj-lt"/>
                      </a:endParaRPr>
                    </a:p>
                  </a:txBody>
                  <a:tcPr marL="8996" marR="8996"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362">
                <a:tc>
                  <a:txBody>
                    <a:bodyPr/>
                    <a:lstStyle/>
                    <a:p>
                      <a:pPr algn="ctr" fontAlgn="ctr"/>
                      <a:r>
                        <a:rPr lang="en-GB" sz="2000" b="1" u="none" strike="noStrike" dirty="0">
                          <a:effectLst/>
                        </a:rPr>
                        <a:t>Be part of group?</a:t>
                      </a:r>
                      <a:endParaRPr lang="en-GB" sz="2000" b="1" i="0" u="none" strike="noStrike" dirty="0">
                        <a:effectLst/>
                        <a:latin typeface="Rockwell"/>
                      </a:endParaRPr>
                    </a:p>
                  </a:txBody>
                  <a:tcPr marL="8996" marR="8996"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35.0%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9.7%</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15.6%</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8.7%</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11.8%</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a:effectLst/>
                          <a:latin typeface="+mj-lt"/>
                        </a:rPr>
                        <a:t>40.0%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2000" b="0" i="0" u="none" strike="noStrike" dirty="0" smtClean="0">
                          <a:effectLst/>
                          <a:latin typeface="+mj-lt"/>
                        </a:rPr>
                        <a:t>15.9%</a:t>
                      </a:r>
                    </a:p>
                  </a:txBody>
                  <a:tcPr marL="8996" marR="8996"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362">
                <a:tc>
                  <a:txBody>
                    <a:bodyPr/>
                    <a:lstStyle/>
                    <a:p>
                      <a:pPr algn="ctr" fontAlgn="ctr"/>
                      <a:r>
                        <a:rPr lang="en-GB" sz="2000" b="1" i="0" u="none" strike="noStrike" dirty="0" smtClean="0">
                          <a:effectLst/>
                          <a:latin typeface="+mj-lt"/>
                        </a:rPr>
                        <a:t>Total</a:t>
                      </a:r>
                    </a:p>
                  </a:txBody>
                  <a:tcPr marL="8996" marR="8996"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2000" b="0" i="0" u="none" strike="noStrike" dirty="0">
                          <a:effectLst/>
                          <a:latin typeface="+mj-lt"/>
                        </a:rPr>
                        <a:t>20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2000" b="0" i="0" u="none" strike="noStrike" dirty="0">
                          <a:effectLst/>
                          <a:latin typeface="+mj-lt"/>
                        </a:rPr>
                        <a:t>62</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2000" b="0" i="0" u="none" strike="noStrike" dirty="0">
                          <a:effectLst/>
                          <a:latin typeface="+mj-lt"/>
                        </a:rPr>
                        <a:t>32</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2000" b="0" i="0" u="none" strike="noStrike" dirty="0">
                          <a:effectLst/>
                          <a:latin typeface="+mj-lt"/>
                        </a:rPr>
                        <a:t>23</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2000" b="0" i="0" u="none" strike="noStrike" dirty="0">
                          <a:effectLst/>
                          <a:latin typeface="+mj-lt"/>
                        </a:rPr>
                        <a:t>17</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2000" b="0" i="0" u="none" strike="noStrike" dirty="0">
                          <a:effectLst/>
                          <a:latin typeface="+mj-lt"/>
                        </a:rPr>
                        <a:t>10</a:t>
                      </a:r>
                    </a:p>
                  </a:txBody>
                  <a:tcPr marL="8996" marR="8996"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GB" sz="2000" b="0" i="0" u="none" strike="noStrike" dirty="0" smtClean="0">
                          <a:effectLst/>
                          <a:latin typeface="+mj-lt"/>
                        </a:rPr>
                        <a:t>82</a:t>
                      </a:r>
                      <a:endParaRPr lang="en-GB" sz="2000" b="0" i="0" u="none" strike="noStrike" dirty="0">
                        <a:effectLst/>
                        <a:latin typeface="+mj-lt"/>
                      </a:endParaRPr>
                    </a:p>
                  </a:txBody>
                  <a:tcPr marL="8996" marR="8996"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293504870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a:r>
              <a:rPr lang="en-GB" sz="4800" b="1" dirty="0" smtClean="0"/>
              <a:t>What Next?</a:t>
            </a:r>
            <a:endParaRPr lang="en-GB" sz="4800" b="1" dirty="0"/>
          </a:p>
        </p:txBody>
      </p:sp>
      <p:sp>
        <p:nvSpPr>
          <p:cNvPr id="3" name="Content Placeholder 2"/>
          <p:cNvSpPr>
            <a:spLocks noGrp="1"/>
          </p:cNvSpPr>
          <p:nvPr>
            <p:ph idx="1"/>
          </p:nvPr>
        </p:nvSpPr>
        <p:spPr>
          <a:xfrm>
            <a:off x="457200" y="762000"/>
            <a:ext cx="8229600" cy="6096000"/>
          </a:xfrm>
        </p:spPr>
        <p:txBody>
          <a:bodyPr>
            <a:noAutofit/>
          </a:bodyPr>
          <a:lstStyle/>
          <a:p>
            <a:r>
              <a:rPr lang="en-GB" sz="2800" dirty="0" smtClean="0"/>
              <a:t>Specialist SA groups</a:t>
            </a:r>
          </a:p>
          <a:p>
            <a:r>
              <a:rPr lang="en-GB" sz="2800" dirty="0" smtClean="0"/>
              <a:t>Hope Campaign</a:t>
            </a:r>
          </a:p>
          <a:p>
            <a:r>
              <a:rPr lang="en-GB" sz="2800" dirty="0" smtClean="0"/>
              <a:t>One to One counselling </a:t>
            </a:r>
          </a:p>
          <a:p>
            <a:r>
              <a:rPr lang="en-GB" sz="2800" dirty="0" smtClean="0"/>
              <a:t>Orientations involving sexual integrity</a:t>
            </a:r>
          </a:p>
          <a:p>
            <a:r>
              <a:rPr lang="en-GB" sz="2800" dirty="0" smtClean="0"/>
              <a:t>More frank sermons/teaching</a:t>
            </a:r>
          </a:p>
          <a:p>
            <a:r>
              <a:rPr lang="en-GB" sz="2800" dirty="0" smtClean="0"/>
              <a:t>Accountability on personal level – twos, threes or more</a:t>
            </a:r>
          </a:p>
          <a:p>
            <a:r>
              <a:rPr lang="en-GB" sz="2800" dirty="0" smtClean="0"/>
              <a:t>Member care – application process, reviews</a:t>
            </a:r>
          </a:p>
          <a:p>
            <a:r>
              <a:rPr lang="en-GB" sz="2800" dirty="0" smtClean="0"/>
              <a:t>Marriage enrichment and counselling</a:t>
            </a:r>
          </a:p>
          <a:p>
            <a:r>
              <a:rPr lang="en-GB" sz="2800" dirty="0" smtClean="0"/>
              <a:t>Challenge: Pride and losing face issues – those who have said they need help are not necessarily those who have followed through…</a:t>
            </a:r>
            <a:endParaRPr lang="en-GB" sz="2800" dirty="0"/>
          </a:p>
        </p:txBody>
      </p:sp>
    </p:spTree>
    <p:extLst>
      <p:ext uri="{BB962C8B-B14F-4D97-AF65-F5344CB8AC3E}">
        <p14:creationId xmlns:p14="http://schemas.microsoft.com/office/powerpoint/2010/main" val="317125098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b="1" dirty="0" smtClean="0"/>
              <a:t>Lessons from the Prodigal Son</a:t>
            </a:r>
            <a:endParaRPr lang="en-US" b="1" dirty="0"/>
          </a:p>
        </p:txBody>
      </p:sp>
      <p:sp>
        <p:nvSpPr>
          <p:cNvPr id="3" name="Content Placeholder 2"/>
          <p:cNvSpPr>
            <a:spLocks noGrp="1"/>
          </p:cNvSpPr>
          <p:nvPr>
            <p:ph idx="1"/>
          </p:nvPr>
        </p:nvSpPr>
        <p:spPr>
          <a:xfrm>
            <a:off x="914400" y="883440"/>
            <a:ext cx="7772400" cy="6126960"/>
          </a:xfrm>
        </p:spPr>
        <p:txBody>
          <a:bodyPr>
            <a:normAutofit/>
          </a:bodyPr>
          <a:lstStyle/>
          <a:p>
            <a:r>
              <a:rPr lang="en-US" sz="3600" dirty="0" smtClean="0"/>
              <a:t>For those of us who are still struggling with sexual sin we need to get to the point where we are kneeling before the father and seeking genuine healing.</a:t>
            </a:r>
          </a:p>
          <a:p>
            <a:r>
              <a:rPr lang="en-US" sz="3600" dirty="0" smtClean="0"/>
              <a:t>For those of us who are not struggling with sexual sin we need to be careful not to be the resentful older son who is indignant of the Father’s lavish graciousness.</a:t>
            </a:r>
            <a:endParaRPr lang="en-US" sz="3600" dirty="0"/>
          </a:p>
        </p:txBody>
      </p:sp>
    </p:spTree>
    <p:extLst>
      <p:ext uri="{BB962C8B-B14F-4D97-AF65-F5344CB8AC3E}">
        <p14:creationId xmlns:p14="http://schemas.microsoft.com/office/powerpoint/2010/main" val="66082731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65399" y="656492"/>
            <a:ext cx="1714947" cy="30480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285405" y="1524000"/>
            <a:ext cx="2286595" cy="2286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4114800" y="2743200"/>
            <a:ext cx="2343760" cy="2603500"/>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6746647" y="609600"/>
            <a:ext cx="2397353" cy="4281063"/>
          </a:xfrm>
          <a:prstGeom prst="rect">
            <a:avLst/>
          </a:prstGeom>
          <a:noFill/>
          <a:ln w="9525">
            <a:noFill/>
            <a:miter lim="800000"/>
            <a:headEnd/>
            <a:tailEnd/>
          </a:ln>
          <a:effectLst/>
        </p:spPr>
      </p:pic>
      <p:pic>
        <p:nvPicPr>
          <p:cNvPr id="5126" name="Picture 6"/>
          <p:cNvPicPr>
            <a:picLocks noChangeAspect="1" noChangeArrowheads="1"/>
          </p:cNvPicPr>
          <p:nvPr/>
        </p:nvPicPr>
        <p:blipFill>
          <a:blip r:embed="rId6"/>
          <a:srcRect/>
          <a:stretch>
            <a:fillRect/>
          </a:stretch>
        </p:blipFill>
        <p:spPr bwMode="auto">
          <a:xfrm>
            <a:off x="4495800" y="228600"/>
            <a:ext cx="2172266" cy="2228255"/>
          </a:xfrm>
          <a:prstGeom prst="rect">
            <a:avLst/>
          </a:prstGeom>
          <a:noFill/>
          <a:ln w="9525">
            <a:noFill/>
            <a:miter lim="800000"/>
            <a:headEnd/>
            <a:tailEnd/>
          </a:ln>
          <a:effectLst/>
        </p:spPr>
      </p:pic>
      <p:sp>
        <p:nvSpPr>
          <p:cNvPr id="7" name="Rectangle 1"/>
          <p:cNvSpPr txBox="1">
            <a:spLocks noChangeArrowheads="1"/>
          </p:cNvSpPr>
          <p:nvPr/>
        </p:nvSpPr>
        <p:spPr>
          <a:xfrm>
            <a:off x="533326" y="5485656"/>
            <a:ext cx="8077274" cy="1524744"/>
          </a:xfrm>
          <a:prstGeom prst="rect">
            <a:avLst/>
          </a:prstGeom>
        </p:spPr>
        <p:txBody>
          <a:bodyPr vert="horz" lIns="88887" tIns="50793" rIns="88887" bIns="50793" anchor="t">
            <a:noAutofit/>
          </a:bodyPr>
          <a:lstStyle/>
          <a:p>
            <a:pPr marL="411480" indent="-342900" algn="ctr" defTabSz="914051">
              <a:spcBef>
                <a:spcPts val="492"/>
              </a:spcBef>
              <a:buClr>
                <a:srgbClr val="D6ECFF"/>
              </a:buClr>
              <a:buSzPct val="95000"/>
              <a:defRPr/>
            </a:pPr>
            <a:r>
              <a:rPr lang="en-US" sz="5400" dirty="0" smtClean="0">
                <a:solidFill>
                  <a:prstClr val="white"/>
                </a:solidFill>
                <a:latin typeface="Times New Roman" pitchFamily="18" charset="0"/>
                <a:cs typeface="Times New Roman" pitchFamily="18" charset="0"/>
                <a:sym typeface="Times New Roman" pitchFamily="18" charset="0"/>
              </a:rPr>
              <a:t>from the Fall of King David</a:t>
            </a:r>
            <a:endParaRPr lang="en-US" sz="3200" dirty="0">
              <a:solidFill>
                <a:prstClr val="white"/>
              </a:solidFill>
            </a:endParaRPr>
          </a:p>
        </p:txBody>
      </p:sp>
      <p:sp>
        <p:nvSpPr>
          <p:cNvPr id="8" name="TextBox 7"/>
          <p:cNvSpPr txBox="1"/>
          <p:nvPr/>
        </p:nvSpPr>
        <p:spPr>
          <a:xfrm>
            <a:off x="990600" y="4563070"/>
            <a:ext cx="2743200" cy="1015663"/>
          </a:xfrm>
          <a:prstGeom prst="rect">
            <a:avLst/>
          </a:prstGeom>
          <a:noFill/>
        </p:spPr>
        <p:txBody>
          <a:bodyPr wrap="square" rtlCol="0">
            <a:spAutoFit/>
          </a:bodyPr>
          <a:lstStyle/>
          <a:p>
            <a:r>
              <a:rPr lang="en-US" sz="6000" dirty="0" smtClean="0">
                <a:solidFill>
                  <a:prstClr val="white"/>
                </a:solidFill>
                <a:latin typeface="Times New Roman" pitchFamily="18" charset="0"/>
                <a:cs typeface="Times New Roman" pitchFamily="18" charset="0"/>
              </a:rPr>
              <a:t>Lessons</a:t>
            </a:r>
            <a:endParaRPr lang="en-US" sz="6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460055031"/>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485553" y="838200"/>
            <a:ext cx="8639473"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3600" dirty="0">
                <a:solidFill>
                  <a:srgbClr val="FFC000"/>
                </a:solidFill>
                <a:latin typeface="Times New Roman" pitchFamily="18" charset="0"/>
                <a:cs typeface="Times New Roman" pitchFamily="18" charset="0"/>
                <a:sym typeface="Times New Roman" pitchFamily="18" charset="0"/>
              </a:rPr>
              <a:t>1</a:t>
            </a:r>
            <a:r>
              <a:rPr lang="en-US" sz="3600" dirty="0">
                <a:solidFill>
                  <a:prstClr val="white"/>
                </a:solidFill>
                <a:latin typeface="Times New Roman" pitchFamily="18" charset="0"/>
                <a:cs typeface="Times New Roman" pitchFamily="18" charset="0"/>
                <a:sym typeface="Times New Roman" pitchFamily="18" charset="0"/>
              </a:rPr>
              <a:t> In the spring of the year, the time when kings go out to battle, David sent </a:t>
            </a:r>
            <a:r>
              <a:rPr lang="en-US" sz="3600" dirty="0" err="1">
                <a:solidFill>
                  <a:prstClr val="white"/>
                </a:solidFill>
                <a:latin typeface="Times New Roman" pitchFamily="18" charset="0"/>
                <a:cs typeface="Times New Roman" pitchFamily="18" charset="0"/>
                <a:sym typeface="Times New Roman" pitchFamily="18" charset="0"/>
              </a:rPr>
              <a:t>Joab</a:t>
            </a:r>
            <a:r>
              <a:rPr lang="en-US" sz="3600" dirty="0">
                <a:solidFill>
                  <a:prstClr val="white"/>
                </a:solidFill>
                <a:latin typeface="Times New Roman" pitchFamily="18" charset="0"/>
                <a:cs typeface="Times New Roman" pitchFamily="18" charset="0"/>
                <a:sym typeface="Times New Roman" pitchFamily="18" charset="0"/>
              </a:rPr>
              <a:t>, and his servants with him, and all Israel. And they ravaged the Ammonites and besieged </a:t>
            </a:r>
            <a:r>
              <a:rPr lang="en-US" sz="3600" dirty="0" err="1">
                <a:solidFill>
                  <a:prstClr val="white"/>
                </a:solidFill>
                <a:latin typeface="Times New Roman" pitchFamily="18" charset="0"/>
                <a:cs typeface="Times New Roman" pitchFamily="18" charset="0"/>
                <a:sym typeface="Times New Roman" pitchFamily="18" charset="0"/>
              </a:rPr>
              <a:t>Rabbah</a:t>
            </a:r>
            <a:r>
              <a:rPr lang="en-US" sz="3600" dirty="0">
                <a:solidFill>
                  <a:prstClr val="white"/>
                </a:solidFill>
                <a:latin typeface="Times New Roman" pitchFamily="18" charset="0"/>
                <a:cs typeface="Times New Roman" pitchFamily="18" charset="0"/>
                <a:sym typeface="Times New Roman" pitchFamily="18" charset="0"/>
              </a:rPr>
              <a:t>. But David remained at Jerusalem.</a:t>
            </a:r>
          </a:p>
          <a:p>
            <a:r>
              <a:rPr lang="en-US" sz="3600" dirty="0">
                <a:solidFill>
                  <a:srgbClr val="FFC000"/>
                </a:solidFill>
                <a:latin typeface="Times New Roman" pitchFamily="18" charset="0"/>
                <a:cs typeface="Times New Roman" pitchFamily="18" charset="0"/>
                <a:sym typeface="Times New Roman" pitchFamily="18" charset="0"/>
              </a:rPr>
              <a:t>2</a:t>
            </a:r>
            <a:r>
              <a:rPr lang="en-US" sz="3600" dirty="0">
                <a:solidFill>
                  <a:prstClr val="white"/>
                </a:solidFill>
                <a:latin typeface="Times New Roman" pitchFamily="18" charset="0"/>
                <a:cs typeface="Times New Roman" pitchFamily="18" charset="0"/>
                <a:sym typeface="Times New Roman" pitchFamily="18" charset="0"/>
              </a:rPr>
              <a:t> It happened, late one afternoon, when David arose from his couch and was walking on the roof of the king's house, that he saw from the roof a woman bathing; and the woman was very beautiful</a:t>
            </a:r>
            <a:r>
              <a:rPr lang="en-US" sz="3600" dirty="0" smtClean="0">
                <a:solidFill>
                  <a:prstClr val="white"/>
                </a:solidFill>
                <a:latin typeface="Times New Roman" pitchFamily="18" charset="0"/>
                <a:cs typeface="Times New Roman" pitchFamily="18" charset="0"/>
                <a:sym typeface="Times New Roman" pitchFamily="18" charset="0"/>
              </a:rPr>
              <a:t>.</a:t>
            </a:r>
            <a:endParaRPr lang="en-US" sz="3600" dirty="0">
              <a:solidFill>
                <a:prstClr val="white"/>
              </a:solidFill>
              <a:latin typeface="Times New Roman" pitchFamily="18" charset="0"/>
              <a:cs typeface="Times New Roman" pitchFamily="18" charset="0"/>
              <a:sym typeface="Times New Roman" pitchFamily="18" charset="0"/>
            </a:endParaRPr>
          </a:p>
        </p:txBody>
      </p:sp>
      <p:sp>
        <p:nvSpPr>
          <p:cNvPr id="6146" name="AutoShape 2"/>
          <p:cNvSpPr>
            <a:spLocks/>
          </p:cNvSpPr>
          <p:nvPr/>
        </p:nvSpPr>
        <p:spPr bwMode="auto">
          <a:xfrm>
            <a:off x="1910956" y="253008"/>
            <a:ext cx="6007447" cy="508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r>
              <a:rPr lang="en-US" sz="4000" b="1" dirty="0">
                <a:solidFill>
                  <a:prstClr val="white"/>
                </a:solidFill>
                <a:latin typeface="Times New Roman" pitchFamily="18" charset="0"/>
                <a:cs typeface="Times New Roman" pitchFamily="18" charset="0"/>
                <a:sym typeface="Times New Roman" pitchFamily="18" charset="0"/>
              </a:rPr>
              <a:t>II Samuel 11</a:t>
            </a:r>
            <a:endParaRPr lang="en-US" sz="4000" b="1" dirty="0">
              <a:solidFill>
                <a:prstClr val="white"/>
              </a:solidFill>
            </a:endParaRPr>
          </a:p>
        </p:txBody>
      </p:sp>
    </p:spTree>
    <p:extLst>
      <p:ext uri="{BB962C8B-B14F-4D97-AF65-F5344CB8AC3E}">
        <p14:creationId xmlns:p14="http://schemas.microsoft.com/office/powerpoint/2010/main" val="627885494"/>
      </p:ext>
    </p:extLst>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485553" y="838200"/>
            <a:ext cx="8639473" cy="5313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4000" dirty="0" smtClean="0">
                <a:solidFill>
                  <a:srgbClr val="FFC000"/>
                </a:solidFill>
                <a:latin typeface="Times New Roman" pitchFamily="18" charset="0"/>
                <a:cs typeface="Times New Roman" pitchFamily="18" charset="0"/>
                <a:sym typeface="Times New Roman" pitchFamily="18" charset="0"/>
              </a:rPr>
              <a:t>3</a:t>
            </a:r>
            <a:r>
              <a:rPr lang="en-US" sz="4000" dirty="0" smtClean="0">
                <a:solidFill>
                  <a:prstClr val="white"/>
                </a:solidFill>
                <a:latin typeface="Times New Roman" pitchFamily="18" charset="0"/>
                <a:cs typeface="Times New Roman" pitchFamily="18" charset="0"/>
                <a:sym typeface="Times New Roman" pitchFamily="18" charset="0"/>
              </a:rPr>
              <a:t> </a:t>
            </a:r>
            <a:r>
              <a:rPr lang="en-US" sz="4000" dirty="0">
                <a:solidFill>
                  <a:prstClr val="white"/>
                </a:solidFill>
                <a:latin typeface="Times New Roman" pitchFamily="18" charset="0"/>
                <a:cs typeface="Times New Roman" pitchFamily="18" charset="0"/>
                <a:sym typeface="Times New Roman" pitchFamily="18" charset="0"/>
              </a:rPr>
              <a:t>And David sent and inquired about the woman. And one said, "Is not this Bathsheba, the daughter of </a:t>
            </a:r>
            <a:r>
              <a:rPr lang="en-US" sz="4000" dirty="0" err="1">
                <a:solidFill>
                  <a:prstClr val="white"/>
                </a:solidFill>
                <a:latin typeface="Times New Roman" pitchFamily="18" charset="0"/>
                <a:cs typeface="Times New Roman" pitchFamily="18" charset="0"/>
                <a:sym typeface="Times New Roman" pitchFamily="18" charset="0"/>
              </a:rPr>
              <a:t>Eliam</a:t>
            </a:r>
            <a:r>
              <a:rPr lang="en-US" sz="4000" dirty="0">
                <a:solidFill>
                  <a:prstClr val="white"/>
                </a:solidFill>
                <a:latin typeface="Times New Roman" pitchFamily="18" charset="0"/>
                <a:cs typeface="Times New Roman" pitchFamily="18" charset="0"/>
                <a:sym typeface="Times New Roman" pitchFamily="18" charset="0"/>
              </a:rPr>
              <a:t>, the wife of Uriah the Hittite?"</a:t>
            </a:r>
          </a:p>
          <a:p>
            <a:r>
              <a:rPr lang="en-US" sz="4000" dirty="0">
                <a:solidFill>
                  <a:srgbClr val="FFC000"/>
                </a:solidFill>
                <a:latin typeface="Times New Roman" pitchFamily="18" charset="0"/>
                <a:cs typeface="Times New Roman" pitchFamily="18" charset="0"/>
                <a:sym typeface="Times New Roman" pitchFamily="18" charset="0"/>
              </a:rPr>
              <a:t>4</a:t>
            </a:r>
            <a:r>
              <a:rPr lang="en-US" sz="4000" dirty="0">
                <a:solidFill>
                  <a:prstClr val="white"/>
                </a:solidFill>
                <a:latin typeface="Times New Roman" pitchFamily="18" charset="0"/>
                <a:cs typeface="Times New Roman" pitchFamily="18" charset="0"/>
                <a:sym typeface="Times New Roman" pitchFamily="18" charset="0"/>
              </a:rPr>
              <a:t> So David sent messengers and took her, and she came to him, and he lay with her...Then she returned to her house</a:t>
            </a:r>
            <a:r>
              <a:rPr lang="en-US" sz="4000" dirty="0" smtClean="0">
                <a:solidFill>
                  <a:prstClr val="white"/>
                </a:solidFill>
                <a:latin typeface="Times New Roman" pitchFamily="18" charset="0"/>
                <a:cs typeface="Times New Roman" pitchFamily="18" charset="0"/>
                <a:sym typeface="Times New Roman" pitchFamily="18" charset="0"/>
              </a:rPr>
              <a:t>.</a:t>
            </a:r>
          </a:p>
          <a:p>
            <a:r>
              <a:rPr lang="en-US" sz="4000" dirty="0" smtClean="0">
                <a:solidFill>
                  <a:srgbClr val="FFC000"/>
                </a:solidFill>
                <a:latin typeface="Times New Roman" pitchFamily="18" charset="0"/>
                <a:cs typeface="Times New Roman" pitchFamily="18" charset="0"/>
                <a:sym typeface="Times New Roman" pitchFamily="18" charset="0"/>
              </a:rPr>
              <a:t>5</a:t>
            </a:r>
            <a:r>
              <a:rPr lang="en-US" sz="4000" dirty="0" smtClean="0">
                <a:solidFill>
                  <a:prstClr val="white"/>
                </a:solidFill>
                <a:latin typeface="Times New Roman" pitchFamily="18" charset="0"/>
                <a:cs typeface="Times New Roman" pitchFamily="18" charset="0"/>
                <a:sym typeface="Times New Roman" pitchFamily="18" charset="0"/>
              </a:rPr>
              <a:t> And the woman conceived, and she sent and told David, "I am pregnant."</a:t>
            </a:r>
            <a:endParaRPr lang="en-US" sz="4000" dirty="0" smtClean="0">
              <a:solidFill>
                <a:prstClr val="white"/>
              </a:solidFill>
            </a:endParaRPr>
          </a:p>
          <a:p>
            <a:endParaRPr lang="en-US" sz="4000" dirty="0">
              <a:solidFill>
                <a:prstClr val="white"/>
              </a:solidFill>
              <a:latin typeface="Times New Roman" pitchFamily="18" charset="0"/>
              <a:cs typeface="Times New Roman" pitchFamily="18" charset="0"/>
              <a:sym typeface="Times New Roman" pitchFamily="18" charset="0"/>
            </a:endParaRPr>
          </a:p>
        </p:txBody>
      </p:sp>
      <p:sp>
        <p:nvSpPr>
          <p:cNvPr id="6146" name="AutoShape 2"/>
          <p:cNvSpPr>
            <a:spLocks/>
          </p:cNvSpPr>
          <p:nvPr/>
        </p:nvSpPr>
        <p:spPr bwMode="auto">
          <a:xfrm>
            <a:off x="1910956" y="176808"/>
            <a:ext cx="6007447" cy="5089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r>
              <a:rPr lang="en-US" sz="4400" b="1" dirty="0">
                <a:solidFill>
                  <a:prstClr val="white"/>
                </a:solidFill>
                <a:latin typeface="Times New Roman" pitchFamily="18" charset="0"/>
                <a:cs typeface="Times New Roman" pitchFamily="18" charset="0"/>
                <a:sym typeface="Times New Roman" pitchFamily="18" charset="0"/>
              </a:rPr>
              <a:t>II Samuel 11</a:t>
            </a:r>
            <a:endParaRPr lang="en-US" sz="4400" b="1" dirty="0">
              <a:solidFill>
                <a:prstClr val="white"/>
              </a:solidFill>
            </a:endParaRPr>
          </a:p>
        </p:txBody>
      </p:sp>
    </p:spTree>
    <p:extLst>
      <p:ext uri="{BB962C8B-B14F-4D97-AF65-F5344CB8AC3E}">
        <p14:creationId xmlns:p14="http://schemas.microsoft.com/office/powerpoint/2010/main" val="3786629518"/>
      </p:ext>
    </p:extLst>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523505" y="1052587"/>
            <a:ext cx="8767837" cy="8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endParaRPr lang="en-US" dirty="0">
              <a:solidFill>
                <a:prstClr val="white"/>
              </a:solidFill>
            </a:endParaRPr>
          </a:p>
        </p:txBody>
      </p:sp>
      <p:sp>
        <p:nvSpPr>
          <p:cNvPr id="8194" name="AutoShape 2"/>
          <p:cNvSpPr>
            <a:spLocks/>
          </p:cNvSpPr>
          <p:nvPr/>
        </p:nvSpPr>
        <p:spPr bwMode="auto">
          <a:xfrm>
            <a:off x="583778" y="381000"/>
            <a:ext cx="8560222" cy="4563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4000" dirty="0">
                <a:solidFill>
                  <a:srgbClr val="FFC000"/>
                </a:solidFill>
                <a:latin typeface="Times New Roman" pitchFamily="18" charset="0"/>
                <a:cs typeface="Times New Roman" pitchFamily="18" charset="0"/>
                <a:sym typeface="Times New Roman" pitchFamily="18" charset="0"/>
              </a:rPr>
              <a:t>6</a:t>
            </a:r>
            <a:r>
              <a:rPr lang="en-US" sz="4000" dirty="0">
                <a:solidFill>
                  <a:prstClr val="white"/>
                </a:solidFill>
                <a:latin typeface="Times New Roman" pitchFamily="18" charset="0"/>
                <a:cs typeface="Times New Roman" pitchFamily="18" charset="0"/>
                <a:sym typeface="Times New Roman" pitchFamily="18" charset="0"/>
              </a:rPr>
              <a:t> So David sent word to </a:t>
            </a:r>
            <a:r>
              <a:rPr lang="en-US" sz="4000" dirty="0" err="1">
                <a:solidFill>
                  <a:prstClr val="white"/>
                </a:solidFill>
                <a:latin typeface="Times New Roman" pitchFamily="18" charset="0"/>
                <a:cs typeface="Times New Roman" pitchFamily="18" charset="0"/>
                <a:sym typeface="Times New Roman" pitchFamily="18" charset="0"/>
              </a:rPr>
              <a:t>Joab</a:t>
            </a:r>
            <a:r>
              <a:rPr lang="en-US" sz="4000" dirty="0">
                <a:solidFill>
                  <a:prstClr val="white"/>
                </a:solidFill>
                <a:latin typeface="Times New Roman" pitchFamily="18" charset="0"/>
                <a:cs typeface="Times New Roman" pitchFamily="18" charset="0"/>
                <a:sym typeface="Times New Roman" pitchFamily="18" charset="0"/>
              </a:rPr>
              <a:t>, "Send me Uriah the Hittite</a:t>
            </a:r>
            <a:r>
              <a:rPr lang="en-US" sz="4000" dirty="0" smtClean="0">
                <a:solidFill>
                  <a:prstClr val="white"/>
                </a:solidFill>
                <a:latin typeface="Times New Roman" pitchFamily="18" charset="0"/>
                <a:cs typeface="Times New Roman" pitchFamily="18" charset="0"/>
                <a:sym typeface="Times New Roman" pitchFamily="18" charset="0"/>
              </a:rPr>
              <a:t>.”</a:t>
            </a:r>
            <a:endParaRPr lang="en-US" sz="4000" dirty="0">
              <a:solidFill>
                <a:prstClr val="white"/>
              </a:solidFill>
              <a:latin typeface="Times New Roman" pitchFamily="18" charset="0"/>
              <a:cs typeface="Times New Roman" pitchFamily="18" charset="0"/>
              <a:sym typeface="Times New Roman" pitchFamily="18" charset="0"/>
            </a:endParaRPr>
          </a:p>
          <a:p>
            <a:r>
              <a:rPr lang="en-US" sz="4000" dirty="0">
                <a:solidFill>
                  <a:srgbClr val="FFC000"/>
                </a:solidFill>
                <a:latin typeface="Times New Roman" pitchFamily="18" charset="0"/>
                <a:cs typeface="Times New Roman" pitchFamily="18" charset="0"/>
                <a:sym typeface="Times New Roman" pitchFamily="18" charset="0"/>
              </a:rPr>
              <a:t>7</a:t>
            </a:r>
            <a:r>
              <a:rPr lang="en-US" sz="4000" dirty="0">
                <a:solidFill>
                  <a:prstClr val="white"/>
                </a:solidFill>
                <a:latin typeface="Times New Roman" pitchFamily="18" charset="0"/>
                <a:cs typeface="Times New Roman" pitchFamily="18" charset="0"/>
                <a:sym typeface="Times New Roman" pitchFamily="18" charset="0"/>
              </a:rPr>
              <a:t> When Uriah came to him, David asked how </a:t>
            </a:r>
            <a:r>
              <a:rPr lang="en-US" sz="4000" dirty="0" err="1">
                <a:solidFill>
                  <a:prstClr val="white"/>
                </a:solidFill>
                <a:latin typeface="Times New Roman" pitchFamily="18" charset="0"/>
                <a:cs typeface="Times New Roman" pitchFamily="18" charset="0"/>
                <a:sym typeface="Times New Roman" pitchFamily="18" charset="0"/>
              </a:rPr>
              <a:t>Joab</a:t>
            </a:r>
            <a:r>
              <a:rPr lang="en-US" sz="4000" dirty="0">
                <a:solidFill>
                  <a:prstClr val="white"/>
                </a:solidFill>
                <a:latin typeface="Times New Roman" pitchFamily="18" charset="0"/>
                <a:cs typeface="Times New Roman" pitchFamily="18" charset="0"/>
                <a:sym typeface="Times New Roman" pitchFamily="18" charset="0"/>
              </a:rPr>
              <a:t> was doing and how the people were doing and how the war was going.</a:t>
            </a:r>
          </a:p>
          <a:p>
            <a:r>
              <a:rPr lang="en-US" sz="4000" dirty="0">
                <a:solidFill>
                  <a:srgbClr val="FFC000"/>
                </a:solidFill>
                <a:latin typeface="Times New Roman" pitchFamily="18" charset="0"/>
                <a:cs typeface="Times New Roman" pitchFamily="18" charset="0"/>
                <a:sym typeface="Times New Roman" pitchFamily="18" charset="0"/>
              </a:rPr>
              <a:t>8</a:t>
            </a:r>
            <a:r>
              <a:rPr lang="en-US" sz="4000" dirty="0">
                <a:solidFill>
                  <a:prstClr val="white"/>
                </a:solidFill>
                <a:latin typeface="Times New Roman" pitchFamily="18" charset="0"/>
                <a:cs typeface="Times New Roman" pitchFamily="18" charset="0"/>
                <a:sym typeface="Times New Roman" pitchFamily="18" charset="0"/>
              </a:rPr>
              <a:t> Then David said to Uriah, "Go down to your house and wash your feet." And Uriah went out of the king's house, and there followed him a present from the king</a:t>
            </a:r>
            <a:r>
              <a:rPr lang="en-US" sz="4000" dirty="0" smtClean="0">
                <a:solidFill>
                  <a:prstClr val="white"/>
                </a:solidFill>
                <a:latin typeface="Times New Roman" pitchFamily="18" charset="0"/>
                <a:cs typeface="Times New Roman" pitchFamily="18" charset="0"/>
                <a:sym typeface="Times New Roman" pitchFamily="18" charset="0"/>
              </a:rPr>
              <a:t>.</a:t>
            </a:r>
            <a:endParaRPr lang="en-US" sz="4000" dirty="0">
              <a:solidFill>
                <a:prstClr val="white"/>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530963778"/>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523505" y="1052587"/>
            <a:ext cx="8767837" cy="8126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endParaRPr lang="en-US" dirty="0">
              <a:solidFill>
                <a:prstClr val="white"/>
              </a:solidFill>
            </a:endParaRPr>
          </a:p>
        </p:txBody>
      </p:sp>
      <p:sp>
        <p:nvSpPr>
          <p:cNvPr id="8194" name="AutoShape 2"/>
          <p:cNvSpPr>
            <a:spLocks/>
          </p:cNvSpPr>
          <p:nvPr/>
        </p:nvSpPr>
        <p:spPr bwMode="auto">
          <a:xfrm>
            <a:off x="381000" y="685800"/>
            <a:ext cx="8560222" cy="45630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3600" dirty="0" smtClean="0">
                <a:solidFill>
                  <a:srgbClr val="FFC000"/>
                </a:solidFill>
                <a:latin typeface="Times New Roman" pitchFamily="18" charset="0"/>
                <a:cs typeface="Times New Roman" pitchFamily="18" charset="0"/>
                <a:sym typeface="Times New Roman" pitchFamily="18" charset="0"/>
              </a:rPr>
              <a:t>9</a:t>
            </a:r>
            <a:r>
              <a:rPr lang="en-US" sz="3600" dirty="0" smtClean="0">
                <a:solidFill>
                  <a:prstClr val="white"/>
                </a:solidFill>
                <a:latin typeface="Times New Roman" pitchFamily="18" charset="0"/>
                <a:cs typeface="Times New Roman" pitchFamily="18" charset="0"/>
                <a:sym typeface="Times New Roman" pitchFamily="18" charset="0"/>
              </a:rPr>
              <a:t> </a:t>
            </a:r>
            <a:r>
              <a:rPr lang="en-US" sz="3600" dirty="0">
                <a:solidFill>
                  <a:prstClr val="white"/>
                </a:solidFill>
                <a:latin typeface="Times New Roman" pitchFamily="18" charset="0"/>
                <a:cs typeface="Times New Roman" pitchFamily="18" charset="0"/>
                <a:sym typeface="Times New Roman" pitchFamily="18" charset="0"/>
              </a:rPr>
              <a:t>But Uriah slept at the door of the king's house with all the servants of his lord, and did not go down to his house. </a:t>
            </a:r>
          </a:p>
          <a:p>
            <a:r>
              <a:rPr lang="en-US" sz="3600" dirty="0">
                <a:solidFill>
                  <a:srgbClr val="FFC000"/>
                </a:solidFill>
                <a:latin typeface="Times New Roman" pitchFamily="18" charset="0"/>
                <a:cs typeface="Times New Roman" pitchFamily="18" charset="0"/>
                <a:sym typeface="Times New Roman" pitchFamily="18" charset="0"/>
              </a:rPr>
              <a:t>10</a:t>
            </a:r>
            <a:r>
              <a:rPr lang="en-US" sz="3600" dirty="0">
                <a:solidFill>
                  <a:prstClr val="white"/>
                </a:solidFill>
                <a:latin typeface="Times New Roman" pitchFamily="18" charset="0"/>
                <a:cs typeface="Times New Roman" pitchFamily="18" charset="0"/>
                <a:sym typeface="Times New Roman" pitchFamily="18" charset="0"/>
              </a:rPr>
              <a:t> When they told David, "Uriah did not go down to his house," David said to Uriah, "Have you not come from a journey? Why did you not go down to your house</a:t>
            </a:r>
            <a:r>
              <a:rPr lang="en-US" sz="3600" dirty="0" smtClean="0">
                <a:solidFill>
                  <a:prstClr val="white"/>
                </a:solidFill>
                <a:latin typeface="Times New Roman" pitchFamily="18" charset="0"/>
                <a:cs typeface="Times New Roman" pitchFamily="18" charset="0"/>
                <a:sym typeface="Times New Roman" pitchFamily="18" charset="0"/>
              </a:rPr>
              <a:t>?“</a:t>
            </a:r>
          </a:p>
          <a:p>
            <a:r>
              <a:rPr lang="en-US" sz="3600" dirty="0" smtClean="0">
                <a:solidFill>
                  <a:srgbClr val="FFC000"/>
                </a:solidFill>
                <a:latin typeface="Times New Roman" pitchFamily="18" charset="0"/>
                <a:cs typeface="Times New Roman" pitchFamily="18" charset="0"/>
                <a:sym typeface="Times New Roman" pitchFamily="18" charset="0"/>
              </a:rPr>
              <a:t>11</a:t>
            </a:r>
            <a:r>
              <a:rPr lang="en-US" sz="3600" dirty="0" smtClean="0">
                <a:solidFill>
                  <a:prstClr val="white"/>
                </a:solidFill>
                <a:latin typeface="Times New Roman" pitchFamily="18" charset="0"/>
                <a:cs typeface="Times New Roman" pitchFamily="18" charset="0"/>
                <a:sym typeface="Times New Roman" pitchFamily="18" charset="0"/>
              </a:rPr>
              <a:t> Uriah said to David, "The ark and Israel and Judah dwell in booths, and my lord </a:t>
            </a:r>
            <a:r>
              <a:rPr lang="en-US" sz="3600" dirty="0" err="1" smtClean="0">
                <a:solidFill>
                  <a:prstClr val="white"/>
                </a:solidFill>
                <a:latin typeface="Times New Roman" pitchFamily="18" charset="0"/>
                <a:cs typeface="Times New Roman" pitchFamily="18" charset="0"/>
                <a:sym typeface="Times New Roman" pitchFamily="18" charset="0"/>
              </a:rPr>
              <a:t>Joab</a:t>
            </a:r>
            <a:r>
              <a:rPr lang="en-US" sz="3600" dirty="0" smtClean="0">
                <a:solidFill>
                  <a:prstClr val="white"/>
                </a:solidFill>
                <a:latin typeface="Times New Roman" pitchFamily="18" charset="0"/>
                <a:cs typeface="Times New Roman" pitchFamily="18" charset="0"/>
                <a:sym typeface="Times New Roman" pitchFamily="18" charset="0"/>
              </a:rPr>
              <a:t> and the servants of my lord are camping in</a:t>
            </a:r>
          </a:p>
          <a:p>
            <a:endParaRPr lang="en-US" sz="3600" dirty="0" smtClean="0">
              <a:solidFill>
                <a:prstClr val="white"/>
              </a:solidFill>
              <a:latin typeface="Times New Roman" pitchFamily="18" charset="0"/>
              <a:cs typeface="Times New Roman" pitchFamily="18" charset="0"/>
              <a:sym typeface="Times New Roman" pitchFamily="18" charset="0"/>
            </a:endParaRPr>
          </a:p>
          <a:p>
            <a:endParaRPr lang="en-US" sz="3600" dirty="0">
              <a:solidFill>
                <a:prstClr val="white"/>
              </a:solidFill>
            </a:endParaRPr>
          </a:p>
        </p:txBody>
      </p:sp>
    </p:spTree>
    <p:extLst>
      <p:ext uri="{BB962C8B-B14F-4D97-AF65-F5344CB8AC3E}">
        <p14:creationId xmlns:p14="http://schemas.microsoft.com/office/powerpoint/2010/main" val="1983079803"/>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8382000" cy="7294305"/>
          </a:xfrm>
          <a:prstGeom prst="rect">
            <a:avLst/>
          </a:prstGeom>
        </p:spPr>
        <p:txBody>
          <a:bodyPr wrap="square">
            <a:spAutoFit/>
          </a:bodyPr>
          <a:lstStyle/>
          <a:p>
            <a:r>
              <a:rPr lang="en-US" sz="3600" dirty="0" smtClean="0">
                <a:solidFill>
                  <a:prstClr val="white"/>
                </a:solidFill>
                <a:latin typeface="Times New Roman" pitchFamily="18" charset="0"/>
                <a:cs typeface="Times New Roman" pitchFamily="18" charset="0"/>
                <a:sym typeface="Times New Roman" pitchFamily="18" charset="0"/>
              </a:rPr>
              <a:t>the open field. Shall I then go to my house, to eat and to drink and to lie with my wife? As you live, and as your soul lives, I will not do this thing.“</a:t>
            </a:r>
          </a:p>
          <a:p>
            <a:r>
              <a:rPr lang="en-US" sz="3600" dirty="0" smtClean="0">
                <a:solidFill>
                  <a:srgbClr val="FFC000"/>
                </a:solidFill>
                <a:latin typeface="Times New Roman" pitchFamily="18" charset="0"/>
                <a:cs typeface="Times New Roman" pitchFamily="18" charset="0"/>
                <a:sym typeface="Times New Roman" pitchFamily="18" charset="0"/>
              </a:rPr>
              <a:t>12</a:t>
            </a:r>
            <a:r>
              <a:rPr lang="en-US" sz="3600" dirty="0" smtClean="0">
                <a:solidFill>
                  <a:prstClr val="white"/>
                </a:solidFill>
                <a:latin typeface="Times New Roman" pitchFamily="18" charset="0"/>
                <a:cs typeface="Times New Roman" pitchFamily="18" charset="0"/>
                <a:sym typeface="Times New Roman" pitchFamily="18" charset="0"/>
              </a:rPr>
              <a:t> Then David said to Uriah, "Remain here today also, and tomorrow I will send you back." So Uriah remained in Jerusalem that day and the next.</a:t>
            </a:r>
          </a:p>
          <a:p>
            <a:r>
              <a:rPr lang="en-US" sz="3600" dirty="0" smtClean="0">
                <a:solidFill>
                  <a:srgbClr val="FFC000"/>
                </a:solidFill>
                <a:latin typeface="Times New Roman" pitchFamily="18" charset="0"/>
                <a:cs typeface="Times New Roman" pitchFamily="18" charset="0"/>
                <a:sym typeface="Times New Roman" pitchFamily="18" charset="0"/>
              </a:rPr>
              <a:t>13</a:t>
            </a:r>
            <a:r>
              <a:rPr lang="en-US" sz="3600" dirty="0" smtClean="0">
                <a:solidFill>
                  <a:prstClr val="white"/>
                </a:solidFill>
                <a:latin typeface="Times New Roman" pitchFamily="18" charset="0"/>
                <a:cs typeface="Times New Roman" pitchFamily="18" charset="0"/>
                <a:sym typeface="Times New Roman" pitchFamily="18" charset="0"/>
              </a:rPr>
              <a:t> And David invited him, and he ate in his presence and drank, so that he made him drunk. And in the evening he went out to lie</a:t>
            </a:r>
          </a:p>
          <a:p>
            <a:endParaRPr lang="en-US" sz="3600" dirty="0" smtClean="0">
              <a:solidFill>
                <a:prstClr val="white"/>
              </a:solidFill>
              <a:latin typeface="Times New Roman" pitchFamily="18" charset="0"/>
              <a:cs typeface="Times New Roman" pitchFamily="18" charset="0"/>
              <a:sym typeface="Times New Roman" pitchFamily="18" charset="0"/>
            </a:endParaRPr>
          </a:p>
          <a:p>
            <a:endParaRPr lang="en-US" sz="3600" dirty="0">
              <a:solidFill>
                <a:prstClr val="white"/>
              </a:solidFill>
            </a:endParaRPr>
          </a:p>
        </p:txBody>
      </p:sp>
    </p:spTree>
    <p:extLst>
      <p:ext uri="{BB962C8B-B14F-4D97-AF65-F5344CB8AC3E}">
        <p14:creationId xmlns:p14="http://schemas.microsoft.com/office/powerpoint/2010/main" val="630480254"/>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Could Sing of Your Love</a:t>
            </a:r>
            <a:endParaRPr lang="en-US" dirty="0"/>
          </a:p>
        </p:txBody>
      </p:sp>
      <p:sp>
        <p:nvSpPr>
          <p:cNvPr id="3" name="Content Placeholder 2"/>
          <p:cNvSpPr>
            <a:spLocks noGrp="1"/>
          </p:cNvSpPr>
          <p:nvPr>
            <p:ph idx="1"/>
          </p:nvPr>
        </p:nvSpPr>
        <p:spPr/>
        <p:txBody>
          <a:bodyPr>
            <a:noAutofit/>
          </a:bodyPr>
          <a:lstStyle/>
          <a:p>
            <a:pPr marL="0" indent="0">
              <a:buNone/>
            </a:pPr>
            <a:r>
              <a:rPr lang="en-US" sz="3600" b="1" dirty="0"/>
              <a:t>Over the mountains and the sea</a:t>
            </a:r>
            <a:r>
              <a:rPr lang="en-US" sz="3600" b="1" dirty="0" smtClean="0"/>
              <a:t/>
            </a:r>
            <a:br>
              <a:rPr lang="en-US" sz="3600" b="1" dirty="0" smtClean="0"/>
            </a:br>
            <a:r>
              <a:rPr lang="en-US" sz="3600" b="1" dirty="0"/>
              <a:t>Your river runs with love for me</a:t>
            </a:r>
            <a:r>
              <a:rPr lang="en-US" sz="3600" b="1" dirty="0" smtClean="0"/>
              <a:t/>
            </a:r>
            <a:br>
              <a:rPr lang="en-US" sz="3600" b="1" dirty="0" smtClean="0"/>
            </a:br>
            <a:r>
              <a:rPr lang="en-US" sz="3600" b="1" dirty="0"/>
              <a:t>And I will open up my heart</a:t>
            </a:r>
            <a:r>
              <a:rPr lang="en-US" sz="3600" b="1" dirty="0" smtClean="0"/>
              <a:t/>
            </a:r>
            <a:br>
              <a:rPr lang="en-US" sz="3600" b="1" dirty="0" smtClean="0"/>
            </a:br>
            <a:r>
              <a:rPr lang="en-US" sz="3600" b="1" dirty="0"/>
              <a:t>And let the Healer set me free</a:t>
            </a:r>
            <a:r>
              <a:rPr lang="en-US" sz="3600" b="1" dirty="0" smtClean="0"/>
              <a:t/>
            </a:r>
            <a:br>
              <a:rPr lang="en-US" sz="3600" b="1" dirty="0" smtClean="0"/>
            </a:br>
            <a:r>
              <a:rPr lang="en-US" sz="3600" b="1" dirty="0"/>
              <a:t>I'm happy to be in the truth</a:t>
            </a:r>
            <a:r>
              <a:rPr lang="en-US" sz="3600" b="1" dirty="0" smtClean="0"/>
              <a:t/>
            </a:r>
            <a:br>
              <a:rPr lang="en-US" sz="3600" b="1" dirty="0" smtClean="0"/>
            </a:br>
            <a:r>
              <a:rPr lang="en-US" sz="3600" b="1" dirty="0"/>
              <a:t>And I will daily lift my hands</a:t>
            </a:r>
            <a:r>
              <a:rPr lang="en-US" sz="3600" b="1" dirty="0" smtClean="0"/>
              <a:t/>
            </a:r>
            <a:br>
              <a:rPr lang="en-US" sz="3600" b="1" dirty="0" smtClean="0"/>
            </a:br>
            <a:r>
              <a:rPr lang="en-US" sz="3600" b="1" dirty="0"/>
              <a:t>For I will always sing of</a:t>
            </a:r>
            <a:r>
              <a:rPr lang="en-US" sz="3600" b="1" dirty="0" smtClean="0"/>
              <a:t/>
            </a:r>
            <a:br>
              <a:rPr lang="en-US" sz="3600" b="1" dirty="0" smtClean="0"/>
            </a:br>
            <a:r>
              <a:rPr lang="en-US" sz="3600" b="1" dirty="0" err="1"/>
              <a:t>Of</a:t>
            </a:r>
            <a:r>
              <a:rPr lang="en-US" sz="3600" b="1" dirty="0"/>
              <a:t> when Your love came down</a:t>
            </a:r>
            <a:r>
              <a:rPr lang="en-US" sz="3600" b="1" dirty="0" smtClean="0"/>
              <a:t/>
            </a:r>
            <a:br>
              <a:rPr lang="en-US" sz="3600" b="1" dirty="0" smtClean="0"/>
            </a:br>
            <a:endParaRPr lang="en-US" sz="3600" b="1" dirty="0"/>
          </a:p>
        </p:txBody>
      </p:sp>
    </p:spTree>
    <p:extLst>
      <p:ext uri="{BB962C8B-B14F-4D97-AF65-F5344CB8AC3E}">
        <p14:creationId xmlns:p14="http://schemas.microsoft.com/office/powerpoint/2010/main" val="2979926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457200" y="0"/>
            <a:ext cx="8460879" cy="7467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endParaRPr lang="en-US" sz="2500" dirty="0" smtClean="0">
              <a:solidFill>
                <a:prstClr val="white"/>
              </a:solidFill>
              <a:latin typeface="Times New Roman" pitchFamily="18" charset="0"/>
              <a:cs typeface="Times New Roman" pitchFamily="18" charset="0"/>
              <a:sym typeface="Times New Roman" pitchFamily="18" charset="0"/>
            </a:endParaRPr>
          </a:p>
          <a:p>
            <a:endParaRPr lang="en-US" sz="2500" dirty="0" smtClean="0">
              <a:solidFill>
                <a:prstClr val="white"/>
              </a:solidFill>
              <a:latin typeface="Times New Roman" pitchFamily="18" charset="0"/>
              <a:cs typeface="Times New Roman" pitchFamily="18" charset="0"/>
              <a:sym typeface="Times New Roman" pitchFamily="18" charset="0"/>
            </a:endParaRPr>
          </a:p>
          <a:p>
            <a:r>
              <a:rPr lang="en-US" sz="3600" dirty="0" smtClean="0">
                <a:solidFill>
                  <a:prstClr val="white"/>
                </a:solidFill>
                <a:latin typeface="Times New Roman" pitchFamily="18" charset="0"/>
                <a:cs typeface="Times New Roman" pitchFamily="18" charset="0"/>
                <a:sym typeface="Times New Roman" pitchFamily="18" charset="0"/>
              </a:rPr>
              <a:t>on his couch with the servants of his lord, but he did not go down to his house.</a:t>
            </a:r>
          </a:p>
          <a:p>
            <a:r>
              <a:rPr lang="en-US" sz="3600" dirty="0" smtClean="0">
                <a:solidFill>
                  <a:srgbClr val="FFC000"/>
                </a:solidFill>
                <a:latin typeface="Times New Roman" pitchFamily="18" charset="0"/>
                <a:cs typeface="Times New Roman" pitchFamily="18" charset="0"/>
                <a:sym typeface="Times New Roman" pitchFamily="18" charset="0"/>
              </a:rPr>
              <a:t>14</a:t>
            </a:r>
            <a:r>
              <a:rPr lang="en-US" sz="3600" dirty="0" smtClean="0">
                <a:solidFill>
                  <a:prstClr val="white"/>
                </a:solidFill>
                <a:latin typeface="Times New Roman" pitchFamily="18" charset="0"/>
                <a:cs typeface="Times New Roman" pitchFamily="18" charset="0"/>
                <a:sym typeface="Times New Roman" pitchFamily="18" charset="0"/>
              </a:rPr>
              <a:t> In the morning David wrote a letter to </a:t>
            </a:r>
            <a:r>
              <a:rPr lang="en-US" sz="3600" dirty="0" err="1" smtClean="0">
                <a:solidFill>
                  <a:prstClr val="white"/>
                </a:solidFill>
                <a:latin typeface="Times New Roman" pitchFamily="18" charset="0"/>
                <a:cs typeface="Times New Roman" pitchFamily="18" charset="0"/>
                <a:sym typeface="Times New Roman" pitchFamily="18" charset="0"/>
              </a:rPr>
              <a:t>Joab</a:t>
            </a:r>
            <a:r>
              <a:rPr lang="en-US" sz="3600" dirty="0" smtClean="0">
                <a:solidFill>
                  <a:prstClr val="white"/>
                </a:solidFill>
                <a:latin typeface="Times New Roman" pitchFamily="18" charset="0"/>
                <a:cs typeface="Times New Roman" pitchFamily="18" charset="0"/>
                <a:sym typeface="Times New Roman" pitchFamily="18" charset="0"/>
              </a:rPr>
              <a:t> and sent it by the hand of Uriah.</a:t>
            </a:r>
          </a:p>
          <a:p>
            <a:r>
              <a:rPr lang="en-US" sz="3600" dirty="0" smtClean="0">
                <a:solidFill>
                  <a:srgbClr val="FFC000"/>
                </a:solidFill>
                <a:latin typeface="Times New Roman" pitchFamily="18" charset="0"/>
                <a:cs typeface="Times New Roman" pitchFamily="18" charset="0"/>
                <a:sym typeface="Times New Roman" pitchFamily="18" charset="0"/>
              </a:rPr>
              <a:t>15</a:t>
            </a:r>
            <a:r>
              <a:rPr lang="en-US" sz="3600" dirty="0" smtClean="0">
                <a:solidFill>
                  <a:prstClr val="white"/>
                </a:solidFill>
                <a:latin typeface="Times New Roman" pitchFamily="18" charset="0"/>
                <a:cs typeface="Times New Roman" pitchFamily="18" charset="0"/>
                <a:sym typeface="Times New Roman" pitchFamily="18" charset="0"/>
              </a:rPr>
              <a:t> In the letter he wrote, "Set Uriah in the forefront of the hardest fighting, and then draw back from him, that he may be struck down, and die.”</a:t>
            </a:r>
          </a:p>
          <a:p>
            <a:r>
              <a:rPr lang="en-US" sz="3600" dirty="0" smtClean="0">
                <a:solidFill>
                  <a:srgbClr val="FFC000"/>
                </a:solidFill>
                <a:latin typeface="Times New Roman" pitchFamily="18" charset="0"/>
                <a:cs typeface="Times New Roman" pitchFamily="18" charset="0"/>
                <a:sym typeface="Times New Roman" pitchFamily="18" charset="0"/>
              </a:rPr>
              <a:t>16</a:t>
            </a:r>
            <a:r>
              <a:rPr lang="en-US" sz="3600" dirty="0" smtClean="0">
                <a:solidFill>
                  <a:prstClr val="white"/>
                </a:solidFill>
                <a:latin typeface="Times New Roman" pitchFamily="18" charset="0"/>
                <a:cs typeface="Times New Roman" pitchFamily="18" charset="0"/>
                <a:sym typeface="Times New Roman" pitchFamily="18" charset="0"/>
              </a:rPr>
              <a:t> And as </a:t>
            </a:r>
            <a:r>
              <a:rPr lang="en-US" sz="3600" dirty="0" err="1" smtClean="0">
                <a:solidFill>
                  <a:prstClr val="white"/>
                </a:solidFill>
                <a:latin typeface="Times New Roman" pitchFamily="18" charset="0"/>
                <a:cs typeface="Times New Roman" pitchFamily="18" charset="0"/>
                <a:sym typeface="Times New Roman" pitchFamily="18" charset="0"/>
              </a:rPr>
              <a:t>Joab</a:t>
            </a:r>
            <a:r>
              <a:rPr lang="en-US" sz="3600" dirty="0" smtClean="0">
                <a:solidFill>
                  <a:prstClr val="white"/>
                </a:solidFill>
                <a:latin typeface="Times New Roman" pitchFamily="18" charset="0"/>
                <a:cs typeface="Times New Roman" pitchFamily="18" charset="0"/>
                <a:sym typeface="Times New Roman" pitchFamily="18" charset="0"/>
              </a:rPr>
              <a:t> was besieging the city, he assigned Uriah to the place where he knew there were valiant men.</a:t>
            </a:r>
          </a:p>
          <a:p>
            <a:endParaRPr lang="en-US" sz="3600" dirty="0" smtClean="0">
              <a:solidFill>
                <a:prstClr val="white"/>
              </a:solidFill>
              <a:latin typeface="Times New Roman" pitchFamily="18" charset="0"/>
              <a:cs typeface="Times New Roman" pitchFamily="18" charset="0"/>
              <a:sym typeface="Times New Roman" pitchFamily="18" charset="0"/>
            </a:endParaRPr>
          </a:p>
          <a:p>
            <a:endParaRPr lang="en-US" sz="3600" dirty="0">
              <a:solidFill>
                <a:prstClr val="white"/>
              </a:solidFill>
            </a:endParaRPr>
          </a:p>
        </p:txBody>
      </p:sp>
    </p:spTree>
    <p:extLst>
      <p:ext uri="{BB962C8B-B14F-4D97-AF65-F5344CB8AC3E}">
        <p14:creationId xmlns:p14="http://schemas.microsoft.com/office/powerpoint/2010/main" val="1145359087"/>
      </p:ext>
    </p:extLst>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AutoShape 1"/>
          <p:cNvSpPr>
            <a:spLocks/>
          </p:cNvSpPr>
          <p:nvPr/>
        </p:nvSpPr>
        <p:spPr bwMode="auto">
          <a:xfrm>
            <a:off x="521271" y="1299270"/>
            <a:ext cx="8100342" cy="5313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3600" dirty="0" smtClean="0">
                <a:solidFill>
                  <a:srgbClr val="FFC000"/>
                </a:solidFill>
                <a:latin typeface="Times New Roman" pitchFamily="18" charset="0"/>
                <a:cs typeface="Times New Roman" pitchFamily="18" charset="0"/>
                <a:sym typeface="Times New Roman" pitchFamily="18" charset="0"/>
              </a:rPr>
              <a:t>17</a:t>
            </a:r>
            <a:r>
              <a:rPr lang="en-US" sz="3600" dirty="0" smtClean="0">
                <a:solidFill>
                  <a:prstClr val="white"/>
                </a:solidFill>
                <a:latin typeface="Times New Roman" pitchFamily="18" charset="0"/>
                <a:cs typeface="Times New Roman" pitchFamily="18" charset="0"/>
                <a:sym typeface="Times New Roman" pitchFamily="18" charset="0"/>
              </a:rPr>
              <a:t> </a:t>
            </a:r>
            <a:r>
              <a:rPr lang="en-US" sz="3600" dirty="0">
                <a:solidFill>
                  <a:prstClr val="white"/>
                </a:solidFill>
                <a:latin typeface="Times New Roman" pitchFamily="18" charset="0"/>
                <a:cs typeface="Times New Roman" pitchFamily="18" charset="0"/>
                <a:sym typeface="Times New Roman" pitchFamily="18" charset="0"/>
              </a:rPr>
              <a:t>And the men of the city came out and fought with </a:t>
            </a:r>
            <a:r>
              <a:rPr lang="en-US" sz="3600" dirty="0" err="1">
                <a:solidFill>
                  <a:prstClr val="white"/>
                </a:solidFill>
                <a:latin typeface="Times New Roman" pitchFamily="18" charset="0"/>
                <a:cs typeface="Times New Roman" pitchFamily="18" charset="0"/>
                <a:sym typeface="Times New Roman" pitchFamily="18" charset="0"/>
              </a:rPr>
              <a:t>Joab</a:t>
            </a:r>
            <a:r>
              <a:rPr lang="en-US" sz="3600" dirty="0">
                <a:solidFill>
                  <a:prstClr val="white"/>
                </a:solidFill>
                <a:latin typeface="Times New Roman" pitchFamily="18" charset="0"/>
                <a:cs typeface="Times New Roman" pitchFamily="18" charset="0"/>
                <a:sym typeface="Times New Roman" pitchFamily="18" charset="0"/>
              </a:rPr>
              <a:t>, and some of the servants of David among the people fell. Uriah the Hittite also died.</a:t>
            </a:r>
          </a:p>
          <a:p>
            <a:r>
              <a:rPr lang="en-US" sz="3600" dirty="0">
                <a:solidFill>
                  <a:srgbClr val="FFC000"/>
                </a:solidFill>
                <a:latin typeface="Times New Roman" pitchFamily="18" charset="0"/>
                <a:cs typeface="Times New Roman" pitchFamily="18" charset="0"/>
                <a:sym typeface="Times New Roman" pitchFamily="18" charset="0"/>
              </a:rPr>
              <a:t>18</a:t>
            </a:r>
            <a:r>
              <a:rPr lang="en-US" sz="3600" dirty="0">
                <a:solidFill>
                  <a:prstClr val="white"/>
                </a:solidFill>
                <a:latin typeface="Times New Roman" pitchFamily="18" charset="0"/>
                <a:cs typeface="Times New Roman" pitchFamily="18" charset="0"/>
                <a:sym typeface="Times New Roman" pitchFamily="18" charset="0"/>
              </a:rPr>
              <a:t> Then </a:t>
            </a:r>
            <a:r>
              <a:rPr lang="en-US" sz="3600" dirty="0" err="1">
                <a:solidFill>
                  <a:prstClr val="white"/>
                </a:solidFill>
                <a:latin typeface="Times New Roman" pitchFamily="18" charset="0"/>
                <a:cs typeface="Times New Roman" pitchFamily="18" charset="0"/>
                <a:sym typeface="Times New Roman" pitchFamily="18" charset="0"/>
              </a:rPr>
              <a:t>Joab</a:t>
            </a:r>
            <a:r>
              <a:rPr lang="en-US" sz="3600" dirty="0">
                <a:solidFill>
                  <a:prstClr val="white"/>
                </a:solidFill>
                <a:latin typeface="Times New Roman" pitchFamily="18" charset="0"/>
                <a:cs typeface="Times New Roman" pitchFamily="18" charset="0"/>
                <a:sym typeface="Times New Roman" pitchFamily="18" charset="0"/>
              </a:rPr>
              <a:t> sent and told David all the news about the fighting.</a:t>
            </a:r>
          </a:p>
          <a:p>
            <a:r>
              <a:rPr lang="en-US" sz="3600" dirty="0">
                <a:solidFill>
                  <a:srgbClr val="FFC000"/>
                </a:solidFill>
                <a:latin typeface="Times New Roman" pitchFamily="18" charset="0"/>
                <a:cs typeface="Times New Roman" pitchFamily="18" charset="0"/>
                <a:sym typeface="Times New Roman" pitchFamily="18" charset="0"/>
              </a:rPr>
              <a:t>19</a:t>
            </a:r>
            <a:r>
              <a:rPr lang="en-US" sz="3600" dirty="0">
                <a:solidFill>
                  <a:prstClr val="white"/>
                </a:solidFill>
                <a:latin typeface="Times New Roman" pitchFamily="18" charset="0"/>
                <a:cs typeface="Times New Roman" pitchFamily="18" charset="0"/>
                <a:sym typeface="Times New Roman" pitchFamily="18" charset="0"/>
              </a:rPr>
              <a:t> And he instructed the messenger, "When you have finished telling all the news about the fighting to the king,</a:t>
            </a:r>
          </a:p>
        </p:txBody>
      </p:sp>
    </p:spTree>
    <p:extLst>
      <p:ext uri="{BB962C8B-B14F-4D97-AF65-F5344CB8AC3E}">
        <p14:creationId xmlns:p14="http://schemas.microsoft.com/office/powerpoint/2010/main" val="494606486"/>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p:cNvSpPr>
          <p:nvPr/>
        </p:nvSpPr>
        <p:spPr bwMode="auto">
          <a:xfrm>
            <a:off x="521271" y="-457200"/>
            <a:ext cx="8100342" cy="6438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endParaRPr lang="en-US" sz="2800" dirty="0">
              <a:solidFill>
                <a:prstClr val="white"/>
              </a:solidFill>
              <a:latin typeface="Times New Roman" pitchFamily="18" charset="0"/>
              <a:cs typeface="Times New Roman" pitchFamily="18" charset="0"/>
              <a:sym typeface="Times New Roman" pitchFamily="18" charset="0"/>
            </a:endParaRPr>
          </a:p>
          <a:p>
            <a:r>
              <a:rPr lang="en-US" sz="4000" dirty="0">
                <a:solidFill>
                  <a:srgbClr val="FFC000"/>
                </a:solidFill>
                <a:latin typeface="Times New Roman" pitchFamily="18" charset="0"/>
                <a:cs typeface="Times New Roman" pitchFamily="18" charset="0"/>
                <a:sym typeface="Times New Roman" pitchFamily="18" charset="0"/>
              </a:rPr>
              <a:t>20</a:t>
            </a:r>
            <a:r>
              <a:rPr lang="en-US" sz="4000" dirty="0">
                <a:solidFill>
                  <a:prstClr val="white"/>
                </a:solidFill>
                <a:latin typeface="Times New Roman" pitchFamily="18" charset="0"/>
                <a:cs typeface="Times New Roman" pitchFamily="18" charset="0"/>
                <a:sym typeface="Times New Roman" pitchFamily="18" charset="0"/>
              </a:rPr>
              <a:t> then, if the king's anger rises, and if he says to you, 'Why did you go so near the city to fight? Did you not know that they would shoot from the wall</a:t>
            </a:r>
            <a:r>
              <a:rPr lang="en-US" sz="4000" dirty="0" smtClean="0">
                <a:solidFill>
                  <a:prstClr val="white"/>
                </a:solidFill>
                <a:latin typeface="Times New Roman" pitchFamily="18" charset="0"/>
                <a:cs typeface="Times New Roman" pitchFamily="18" charset="0"/>
                <a:sym typeface="Times New Roman" pitchFamily="18" charset="0"/>
              </a:rPr>
              <a:t>?...</a:t>
            </a:r>
            <a:endParaRPr lang="en-US" sz="4000" dirty="0">
              <a:solidFill>
                <a:prstClr val="white"/>
              </a:solidFill>
              <a:latin typeface="Times New Roman" pitchFamily="18" charset="0"/>
              <a:cs typeface="Times New Roman" pitchFamily="18" charset="0"/>
              <a:sym typeface="Times New Roman" pitchFamily="18" charset="0"/>
            </a:endParaRPr>
          </a:p>
          <a:p>
            <a:r>
              <a:rPr lang="en-US" sz="4000" dirty="0" smtClean="0">
                <a:solidFill>
                  <a:srgbClr val="FFC000"/>
                </a:solidFill>
                <a:latin typeface="Times New Roman" pitchFamily="18" charset="0"/>
                <a:cs typeface="Times New Roman" pitchFamily="18" charset="0"/>
                <a:sym typeface="Times New Roman" pitchFamily="18" charset="0"/>
              </a:rPr>
              <a:t>21</a:t>
            </a:r>
            <a:r>
              <a:rPr lang="en-US" sz="4000" dirty="0" smtClean="0">
                <a:solidFill>
                  <a:prstClr val="white"/>
                </a:solidFill>
                <a:latin typeface="Times New Roman" pitchFamily="18" charset="0"/>
                <a:cs typeface="Times New Roman" pitchFamily="18" charset="0"/>
                <a:sym typeface="Times New Roman" pitchFamily="18" charset="0"/>
              </a:rPr>
              <a:t>...Why </a:t>
            </a:r>
            <a:r>
              <a:rPr lang="en-US" sz="4000" dirty="0">
                <a:solidFill>
                  <a:prstClr val="white"/>
                </a:solidFill>
                <a:latin typeface="Times New Roman" pitchFamily="18" charset="0"/>
                <a:cs typeface="Times New Roman" pitchFamily="18" charset="0"/>
                <a:sym typeface="Times New Roman" pitchFamily="18" charset="0"/>
              </a:rPr>
              <a:t>did you go so near the wall?' then you shall say, 'Your servant Uriah the Hittite is dead also.'"</a:t>
            </a:r>
          </a:p>
          <a:p>
            <a:r>
              <a:rPr lang="en-US" sz="4000" dirty="0">
                <a:solidFill>
                  <a:srgbClr val="FFC000"/>
                </a:solidFill>
                <a:latin typeface="Times New Roman" pitchFamily="18" charset="0"/>
                <a:cs typeface="Times New Roman" pitchFamily="18" charset="0"/>
                <a:sym typeface="Times New Roman" pitchFamily="18" charset="0"/>
              </a:rPr>
              <a:t>22</a:t>
            </a:r>
            <a:r>
              <a:rPr lang="en-US" sz="4000" dirty="0">
                <a:solidFill>
                  <a:prstClr val="white"/>
                </a:solidFill>
                <a:latin typeface="Times New Roman" pitchFamily="18" charset="0"/>
                <a:cs typeface="Times New Roman" pitchFamily="18" charset="0"/>
                <a:sym typeface="Times New Roman" pitchFamily="18" charset="0"/>
              </a:rPr>
              <a:t> So the messenger went and came and told David all that </a:t>
            </a:r>
            <a:r>
              <a:rPr lang="en-US" sz="4000" dirty="0" err="1">
                <a:solidFill>
                  <a:prstClr val="white"/>
                </a:solidFill>
                <a:latin typeface="Times New Roman" pitchFamily="18" charset="0"/>
                <a:cs typeface="Times New Roman" pitchFamily="18" charset="0"/>
                <a:sym typeface="Times New Roman" pitchFamily="18" charset="0"/>
              </a:rPr>
              <a:t>Joab</a:t>
            </a:r>
            <a:r>
              <a:rPr lang="en-US" sz="4000" dirty="0">
                <a:solidFill>
                  <a:prstClr val="white"/>
                </a:solidFill>
                <a:latin typeface="Times New Roman" pitchFamily="18" charset="0"/>
                <a:cs typeface="Times New Roman" pitchFamily="18" charset="0"/>
                <a:sym typeface="Times New Roman" pitchFamily="18" charset="0"/>
              </a:rPr>
              <a:t> had sent him to </a:t>
            </a:r>
            <a:r>
              <a:rPr lang="en-US" sz="4000" dirty="0" smtClean="0">
                <a:solidFill>
                  <a:prstClr val="white"/>
                </a:solidFill>
                <a:latin typeface="Times New Roman" pitchFamily="18" charset="0"/>
                <a:cs typeface="Times New Roman" pitchFamily="18" charset="0"/>
                <a:sym typeface="Times New Roman" pitchFamily="18" charset="0"/>
              </a:rPr>
              <a:t>tell...</a:t>
            </a:r>
            <a:endParaRPr lang="en-US" sz="4000" dirty="0">
              <a:solidFill>
                <a:prstClr val="white"/>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3716693028"/>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p:cNvSpPr>
          <p:nvPr/>
        </p:nvSpPr>
        <p:spPr bwMode="auto">
          <a:xfrm>
            <a:off x="609600" y="0"/>
            <a:ext cx="8100342" cy="64383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t"/>
          <a:lstStyle/>
          <a:p>
            <a:r>
              <a:rPr lang="en-US" sz="4000" dirty="0" smtClean="0">
                <a:solidFill>
                  <a:srgbClr val="FFC000"/>
                </a:solidFill>
                <a:latin typeface="Times New Roman" pitchFamily="18" charset="0"/>
                <a:cs typeface="Times New Roman" pitchFamily="18" charset="0"/>
                <a:sym typeface="Times New Roman" pitchFamily="18" charset="0"/>
              </a:rPr>
              <a:t>25</a:t>
            </a:r>
            <a:r>
              <a:rPr lang="en-US" sz="4000" dirty="0" smtClean="0">
                <a:solidFill>
                  <a:prstClr val="white"/>
                </a:solidFill>
                <a:latin typeface="Times New Roman" pitchFamily="18" charset="0"/>
                <a:cs typeface="Times New Roman" pitchFamily="18" charset="0"/>
                <a:sym typeface="Times New Roman" pitchFamily="18" charset="0"/>
              </a:rPr>
              <a:t> …David said to the messenger, "Thus shall you say to </a:t>
            </a:r>
            <a:r>
              <a:rPr lang="en-US" sz="4000" dirty="0" err="1" smtClean="0">
                <a:solidFill>
                  <a:prstClr val="white"/>
                </a:solidFill>
                <a:latin typeface="Times New Roman" pitchFamily="18" charset="0"/>
                <a:cs typeface="Times New Roman" pitchFamily="18" charset="0"/>
                <a:sym typeface="Times New Roman" pitchFamily="18" charset="0"/>
              </a:rPr>
              <a:t>Joab</a:t>
            </a:r>
            <a:r>
              <a:rPr lang="en-US" sz="4000" dirty="0" smtClean="0">
                <a:solidFill>
                  <a:prstClr val="white"/>
                </a:solidFill>
                <a:latin typeface="Times New Roman" pitchFamily="18" charset="0"/>
                <a:cs typeface="Times New Roman" pitchFamily="18" charset="0"/>
                <a:sym typeface="Times New Roman" pitchFamily="18" charset="0"/>
              </a:rPr>
              <a:t>, 'Do not let this matter displease you, for the sword devours now one and now another. Strengthen your attack against the city and overthrow it.' And encourage him.“</a:t>
            </a:r>
          </a:p>
          <a:p>
            <a:r>
              <a:rPr lang="en-US" sz="4000" dirty="0" smtClean="0">
                <a:solidFill>
                  <a:srgbClr val="FFC000"/>
                </a:solidFill>
                <a:latin typeface="Times New Roman" pitchFamily="18" charset="0"/>
                <a:cs typeface="Times New Roman" pitchFamily="18" charset="0"/>
                <a:sym typeface="Times New Roman" pitchFamily="18" charset="0"/>
              </a:rPr>
              <a:t>26</a:t>
            </a:r>
            <a:r>
              <a:rPr lang="en-US" sz="4000" dirty="0" smtClean="0">
                <a:solidFill>
                  <a:prstClr val="white"/>
                </a:solidFill>
                <a:latin typeface="Times New Roman" pitchFamily="18" charset="0"/>
                <a:cs typeface="Times New Roman" pitchFamily="18" charset="0"/>
                <a:sym typeface="Times New Roman" pitchFamily="18" charset="0"/>
              </a:rPr>
              <a:t> When the wife of Uriah heard that Uriah her husband was dead, she lamented over her husband.</a:t>
            </a:r>
          </a:p>
          <a:p>
            <a:r>
              <a:rPr lang="en-US" sz="4000" dirty="0" smtClean="0">
                <a:solidFill>
                  <a:srgbClr val="FFC000"/>
                </a:solidFill>
                <a:latin typeface="Times New Roman" pitchFamily="18" charset="0"/>
                <a:cs typeface="Times New Roman" pitchFamily="18" charset="0"/>
                <a:sym typeface="Times New Roman" pitchFamily="18" charset="0"/>
              </a:rPr>
              <a:t>27</a:t>
            </a:r>
            <a:r>
              <a:rPr lang="en-US" sz="4000" dirty="0" smtClean="0">
                <a:solidFill>
                  <a:prstClr val="white"/>
                </a:solidFill>
                <a:latin typeface="Times New Roman" pitchFamily="18" charset="0"/>
                <a:cs typeface="Times New Roman" pitchFamily="18" charset="0"/>
                <a:sym typeface="Times New Roman" pitchFamily="18" charset="0"/>
              </a:rPr>
              <a:t> And when the mourning was over, </a:t>
            </a:r>
            <a:endParaRPr lang="en-US" sz="4000" dirty="0">
              <a:solidFill>
                <a:prstClr val="white"/>
              </a:solidFill>
            </a:endParaRPr>
          </a:p>
        </p:txBody>
      </p:sp>
    </p:spTree>
    <p:extLst>
      <p:ext uri="{BB962C8B-B14F-4D97-AF65-F5344CB8AC3E}">
        <p14:creationId xmlns:p14="http://schemas.microsoft.com/office/powerpoint/2010/main" val="1690891122"/>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p:cNvSpPr>
          <p:nvPr/>
        </p:nvSpPr>
        <p:spPr bwMode="auto">
          <a:xfrm>
            <a:off x="914400" y="1447800"/>
            <a:ext cx="7983141" cy="21237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r>
              <a:rPr lang="en-US" sz="4400" dirty="0" smtClean="0">
                <a:solidFill>
                  <a:prstClr val="white"/>
                </a:solidFill>
                <a:latin typeface="Times New Roman" pitchFamily="18" charset="0"/>
                <a:cs typeface="Times New Roman" pitchFamily="18" charset="0"/>
                <a:sym typeface="Times New Roman" pitchFamily="18" charset="0"/>
              </a:rPr>
              <a:t>David sent and brought her to his house, and she became his wife and bore him a son. But the thing that David had done displeased the LORD.</a:t>
            </a:r>
            <a:endParaRPr lang="en-US" sz="4400" dirty="0" smtClean="0">
              <a:solidFill>
                <a:prstClr val="white"/>
              </a:solidFill>
              <a:latin typeface="Times New Roman" pitchFamily="18" charset="0"/>
              <a:cs typeface="Times New Roman" pitchFamily="18" charset="0"/>
            </a:endParaRPr>
          </a:p>
          <a:p>
            <a:endParaRPr lang="en-US" sz="4400" dirty="0" smtClean="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224630806"/>
      </p:ext>
    </p:extLst>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a:spLocks/>
          </p:cNvSpPr>
          <p:nvPr/>
        </p:nvSpPr>
        <p:spPr bwMode="auto">
          <a:xfrm>
            <a:off x="1206624" y="417465"/>
            <a:ext cx="7480175" cy="6059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35713" tIns="35713" rIns="35713" bIns="35713" anchor="ctr"/>
          <a:lstStyle/>
          <a:p>
            <a:pPr marL="267853" indent="-267853" algn="ctr"/>
            <a:r>
              <a:rPr lang="en-US" sz="4000" b="1" dirty="0">
                <a:solidFill>
                  <a:srgbClr val="FFC58B"/>
                </a:solidFill>
              </a:rPr>
              <a:t>Consequences of David's Lust</a:t>
            </a:r>
          </a:p>
          <a:p>
            <a:pPr marL="267853" indent="-267853"/>
            <a:endParaRPr lang="en-US" sz="2800" b="1" dirty="0">
              <a:solidFill>
                <a:prstClr val="white"/>
              </a:solidFill>
            </a:endParaRPr>
          </a:p>
          <a:p>
            <a:pPr marL="267853" indent="-267853">
              <a:buClr>
                <a:srgbClr val="EA157A">
                  <a:lumMod val="40000"/>
                  <a:lumOff val="60000"/>
                </a:srgbClr>
              </a:buClr>
              <a:buSzPct val="100000"/>
              <a:buFont typeface="Wingdings" pitchFamily="2" charset="2"/>
              <a:buChar char="§"/>
            </a:pPr>
            <a:r>
              <a:rPr lang="en-US" sz="4000" dirty="0">
                <a:solidFill>
                  <a:prstClr val="white"/>
                </a:solidFill>
                <a:latin typeface="Calibri" pitchFamily="34" charset="0"/>
                <a:cs typeface="Calibri" pitchFamily="34" charset="0"/>
              </a:rPr>
              <a:t>Seduced Bathsheba</a:t>
            </a:r>
          </a:p>
          <a:p>
            <a:pPr marL="267853" indent="-267853">
              <a:buClr>
                <a:srgbClr val="EA157A">
                  <a:lumMod val="40000"/>
                  <a:lumOff val="60000"/>
                </a:srgbClr>
              </a:buClr>
              <a:buSzPct val="100000"/>
              <a:buFont typeface="Wingdings" pitchFamily="2" charset="2"/>
              <a:buChar char="§"/>
            </a:pPr>
            <a:r>
              <a:rPr lang="en-US" sz="4000" dirty="0">
                <a:solidFill>
                  <a:prstClr val="white"/>
                </a:solidFill>
                <a:latin typeface="Calibri" pitchFamily="34" charset="0"/>
                <a:cs typeface="Calibri" pitchFamily="34" charset="0"/>
              </a:rPr>
              <a:t>Got her pregnant</a:t>
            </a:r>
          </a:p>
          <a:p>
            <a:pPr marL="267853" indent="-267853">
              <a:buClr>
                <a:srgbClr val="EA157A">
                  <a:lumMod val="40000"/>
                  <a:lumOff val="60000"/>
                </a:srgbClr>
              </a:buClr>
              <a:buSzPct val="100000"/>
              <a:buFont typeface="Wingdings" pitchFamily="2" charset="2"/>
              <a:buChar char="§"/>
            </a:pPr>
            <a:r>
              <a:rPr lang="en-US" sz="4000" dirty="0">
                <a:solidFill>
                  <a:prstClr val="white"/>
                </a:solidFill>
                <a:latin typeface="Calibri" pitchFamily="34" charset="0"/>
                <a:cs typeface="Calibri" pitchFamily="34" charset="0"/>
              </a:rPr>
              <a:t>Violated God's command to be the </a:t>
            </a:r>
            <a:r>
              <a:rPr lang="en-US" sz="4000" dirty="0" smtClean="0">
                <a:solidFill>
                  <a:prstClr val="white"/>
                </a:solidFill>
                <a:latin typeface="Calibri" pitchFamily="34" charset="0"/>
                <a:cs typeface="Calibri" pitchFamily="34" charset="0"/>
              </a:rPr>
              <a:t>moral leader</a:t>
            </a:r>
          </a:p>
          <a:p>
            <a:pPr marL="267853" indent="-267853">
              <a:buClr>
                <a:srgbClr val="EA157A">
                  <a:lumMod val="40000"/>
                  <a:lumOff val="60000"/>
                </a:srgbClr>
              </a:buClr>
              <a:buSzPct val="100000"/>
              <a:buFont typeface="Wingdings" pitchFamily="2" charset="2"/>
              <a:buChar char="§"/>
            </a:pPr>
            <a:r>
              <a:rPr lang="en-US" sz="4000" dirty="0" smtClean="0">
                <a:solidFill>
                  <a:prstClr val="white"/>
                </a:solidFill>
                <a:latin typeface="Calibri" pitchFamily="34" charset="0"/>
                <a:cs typeface="Calibri" pitchFamily="34" charset="0"/>
              </a:rPr>
              <a:t>Violated personal conscience</a:t>
            </a:r>
            <a:endParaRPr lang="en-US" sz="4000" dirty="0">
              <a:solidFill>
                <a:prstClr val="white"/>
              </a:solidFill>
              <a:latin typeface="Calibri" pitchFamily="34" charset="0"/>
              <a:cs typeface="Calibri" pitchFamily="34" charset="0"/>
            </a:endParaRPr>
          </a:p>
          <a:p>
            <a:pPr marL="267853" indent="-267853">
              <a:buClr>
                <a:srgbClr val="EA157A">
                  <a:lumMod val="40000"/>
                  <a:lumOff val="60000"/>
                </a:srgbClr>
              </a:buClr>
              <a:buSzPct val="100000"/>
              <a:buFont typeface="Wingdings" pitchFamily="2" charset="2"/>
              <a:buChar char="§"/>
            </a:pPr>
            <a:r>
              <a:rPr lang="en-US" sz="4000" dirty="0">
                <a:solidFill>
                  <a:prstClr val="white"/>
                </a:solidFill>
                <a:latin typeface="Calibri" pitchFamily="34" charset="0"/>
                <a:cs typeface="Calibri" pitchFamily="34" charset="0"/>
              </a:rPr>
              <a:t>Betrayed some of closest comrades: Uriah, her father </a:t>
            </a:r>
            <a:r>
              <a:rPr lang="en-US" sz="4000" dirty="0" err="1">
                <a:solidFill>
                  <a:prstClr val="white"/>
                </a:solidFill>
                <a:latin typeface="Calibri" pitchFamily="34" charset="0"/>
                <a:cs typeface="Calibri" pitchFamily="34" charset="0"/>
              </a:rPr>
              <a:t>Eliam</a:t>
            </a:r>
            <a:r>
              <a:rPr lang="en-US" sz="4000" dirty="0">
                <a:solidFill>
                  <a:prstClr val="white"/>
                </a:solidFill>
                <a:latin typeface="Calibri" pitchFamily="34" charset="0"/>
                <a:cs typeface="Calibri" pitchFamily="34" charset="0"/>
              </a:rPr>
              <a:t>, and grandfather </a:t>
            </a:r>
            <a:r>
              <a:rPr lang="en-US" sz="4000" dirty="0" err="1">
                <a:solidFill>
                  <a:prstClr val="white"/>
                </a:solidFill>
                <a:latin typeface="Calibri" pitchFamily="34" charset="0"/>
                <a:cs typeface="Calibri" pitchFamily="34" charset="0"/>
              </a:rPr>
              <a:t>Ahitophel</a:t>
            </a:r>
            <a:r>
              <a:rPr lang="en-US" sz="4000" dirty="0">
                <a:solidFill>
                  <a:prstClr val="white"/>
                </a:solidFill>
                <a:latin typeface="Calibri" pitchFamily="34" charset="0"/>
                <a:cs typeface="Calibri" pitchFamily="34" charset="0"/>
              </a:rPr>
              <a:t>, one of David's closest confidants.</a:t>
            </a:r>
          </a:p>
        </p:txBody>
      </p:sp>
    </p:spTree>
    <p:extLst>
      <p:ext uri="{BB962C8B-B14F-4D97-AF65-F5344CB8AC3E}">
        <p14:creationId xmlns:p14="http://schemas.microsoft.com/office/powerpoint/2010/main" val="2925769814"/>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p:cNvSpPr>
          <p:nvPr/>
        </p:nvSpPr>
        <p:spPr bwMode="auto">
          <a:xfrm>
            <a:off x="457200" y="103584"/>
            <a:ext cx="8487296" cy="5840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334817" indent="-334817"/>
            <a:r>
              <a:rPr lang="en-US" sz="4400" b="1" dirty="0">
                <a:solidFill>
                  <a:srgbClr val="FFC58B"/>
                </a:solidFill>
              </a:rPr>
              <a:t>Consequences of David's </a:t>
            </a:r>
            <a:r>
              <a:rPr lang="en-US" sz="4400" b="1" dirty="0" smtClean="0">
                <a:solidFill>
                  <a:srgbClr val="FFC58B"/>
                </a:solidFill>
              </a:rPr>
              <a:t>Cover-up</a:t>
            </a:r>
          </a:p>
          <a:p>
            <a:pPr marL="334817" indent="-334817"/>
            <a:endParaRPr lang="en-US" sz="4400" b="1" dirty="0">
              <a:solidFill>
                <a:srgbClr val="FFC58B"/>
              </a:solidFill>
            </a:endParaRPr>
          </a:p>
          <a:p>
            <a:pPr marL="334817" indent="-334817">
              <a:buClr>
                <a:srgbClr val="EA157A">
                  <a:lumMod val="40000"/>
                  <a:lumOff val="60000"/>
                </a:srgbClr>
              </a:buClr>
              <a:buSzPct val="100000"/>
              <a:buFont typeface="Wingdings" pitchFamily="2" charset="2"/>
              <a:buChar char="§"/>
            </a:pPr>
            <a:r>
              <a:rPr lang="en-US" sz="4400" dirty="0" smtClean="0">
                <a:solidFill>
                  <a:prstClr val="white"/>
                </a:solidFill>
                <a:latin typeface="Calibri" pitchFamily="34" charset="0"/>
                <a:cs typeface="Calibri" pitchFamily="34" charset="0"/>
              </a:rPr>
              <a:t>Abused </a:t>
            </a:r>
            <a:r>
              <a:rPr lang="en-US" sz="4400" dirty="0">
                <a:solidFill>
                  <a:prstClr val="white"/>
                </a:solidFill>
                <a:latin typeface="Calibri" pitchFamily="34" charset="0"/>
                <a:cs typeface="Calibri" pitchFamily="34" charset="0"/>
              </a:rPr>
              <a:t>his authority by ordering General </a:t>
            </a:r>
            <a:r>
              <a:rPr lang="en-US" sz="4400" dirty="0" err="1">
                <a:solidFill>
                  <a:prstClr val="white"/>
                </a:solidFill>
                <a:latin typeface="Calibri" pitchFamily="34" charset="0"/>
                <a:cs typeface="Calibri" pitchFamily="34" charset="0"/>
              </a:rPr>
              <a:t>Joab</a:t>
            </a:r>
            <a:r>
              <a:rPr lang="en-US" sz="4400" dirty="0">
                <a:solidFill>
                  <a:prstClr val="white"/>
                </a:solidFill>
                <a:latin typeface="Calibri" pitchFamily="34" charset="0"/>
                <a:cs typeface="Calibri" pitchFamily="34" charset="0"/>
              </a:rPr>
              <a:t> to alter battle plans in order to insure Uriah's death</a:t>
            </a:r>
          </a:p>
          <a:p>
            <a:pPr marL="334817" indent="-334817">
              <a:buClr>
                <a:srgbClr val="EA157A">
                  <a:lumMod val="40000"/>
                  <a:lumOff val="60000"/>
                </a:srgbClr>
              </a:buClr>
              <a:buSzPct val="100000"/>
              <a:buFont typeface="Wingdings" pitchFamily="2" charset="2"/>
              <a:buChar char="§"/>
            </a:pPr>
            <a:r>
              <a:rPr lang="en-US" sz="4400" dirty="0">
                <a:solidFill>
                  <a:prstClr val="white"/>
                </a:solidFill>
                <a:latin typeface="Calibri" pitchFamily="34" charset="0"/>
                <a:cs typeface="Calibri" pitchFamily="34" charset="0"/>
              </a:rPr>
              <a:t>Many other soldiers lost lives due to intentional bad battle plan</a:t>
            </a:r>
          </a:p>
          <a:p>
            <a:pPr marL="334817" indent="-334817">
              <a:buClr>
                <a:srgbClr val="EA157A">
                  <a:lumMod val="40000"/>
                  <a:lumOff val="60000"/>
                </a:srgbClr>
              </a:buClr>
              <a:buSzPct val="100000"/>
              <a:buFont typeface="Wingdings" pitchFamily="2" charset="2"/>
              <a:buChar char="§"/>
            </a:pPr>
            <a:r>
              <a:rPr lang="en-US" sz="4400" dirty="0">
                <a:solidFill>
                  <a:prstClr val="white"/>
                </a:solidFill>
                <a:latin typeface="Calibri" pitchFamily="34" charset="0"/>
                <a:cs typeface="Calibri" pitchFamily="34" charset="0"/>
              </a:rPr>
              <a:t>Multiple family grief due to many </a:t>
            </a:r>
            <a:r>
              <a:rPr lang="en-US" sz="4400" dirty="0" smtClean="0">
                <a:solidFill>
                  <a:prstClr val="white"/>
                </a:solidFill>
                <a:latin typeface="Calibri" pitchFamily="34" charset="0"/>
                <a:cs typeface="Calibri" pitchFamily="34" charset="0"/>
              </a:rPr>
              <a:t>deaths</a:t>
            </a:r>
            <a:endParaRPr lang="en-US" sz="44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1764734145"/>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a:spLocks/>
          </p:cNvSpPr>
          <p:nvPr/>
        </p:nvSpPr>
        <p:spPr bwMode="auto">
          <a:xfrm>
            <a:off x="428104" y="508993"/>
            <a:ext cx="8639696" cy="5840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334817" indent="-334817"/>
            <a:r>
              <a:rPr lang="en-US" sz="4400" b="1" dirty="0">
                <a:solidFill>
                  <a:srgbClr val="FFC58B"/>
                </a:solidFill>
              </a:rPr>
              <a:t>Consequences of David's </a:t>
            </a:r>
            <a:r>
              <a:rPr lang="en-US" sz="4400" b="1" dirty="0" smtClean="0">
                <a:solidFill>
                  <a:srgbClr val="FFC58B"/>
                </a:solidFill>
              </a:rPr>
              <a:t>Cover-up</a:t>
            </a:r>
          </a:p>
          <a:p>
            <a:pPr marL="334817" indent="-334817"/>
            <a:endParaRPr lang="en-US" sz="4400" b="1" dirty="0">
              <a:solidFill>
                <a:srgbClr val="FFC58B"/>
              </a:solidFill>
            </a:endParaRPr>
          </a:p>
          <a:p>
            <a:pPr marL="334817" indent="-334817">
              <a:buSzPct val="100000"/>
              <a:buFontTx/>
              <a:buChar char="•"/>
            </a:pPr>
            <a:r>
              <a:rPr lang="en-US" sz="4400" dirty="0" smtClean="0">
                <a:solidFill>
                  <a:prstClr val="white"/>
                </a:solidFill>
                <a:latin typeface="Calibri" pitchFamily="34" charset="0"/>
                <a:cs typeface="Calibri" pitchFamily="34" charset="0"/>
              </a:rPr>
              <a:t>Morale </a:t>
            </a:r>
            <a:r>
              <a:rPr lang="en-US" sz="4400" dirty="0">
                <a:solidFill>
                  <a:prstClr val="white"/>
                </a:solidFill>
                <a:latin typeface="Calibri" pitchFamily="34" charset="0"/>
                <a:cs typeface="Calibri" pitchFamily="34" charset="0"/>
              </a:rPr>
              <a:t>of army damaged</a:t>
            </a:r>
          </a:p>
          <a:p>
            <a:pPr marL="803561" lvl="1" indent="-401780">
              <a:buSzPct val="100000"/>
              <a:buFontTx/>
              <a:buChar char="•"/>
            </a:pPr>
            <a:r>
              <a:rPr lang="en-US" sz="4400" dirty="0">
                <a:solidFill>
                  <a:prstClr val="white"/>
                </a:solidFill>
                <a:latin typeface="Calibri" pitchFamily="34" charset="0"/>
                <a:cs typeface="Calibri" pitchFamily="34" charset="0"/>
              </a:rPr>
              <a:t> Everybody confused by </a:t>
            </a:r>
            <a:r>
              <a:rPr lang="en-US" sz="4400" dirty="0" err="1">
                <a:solidFill>
                  <a:prstClr val="white"/>
                </a:solidFill>
                <a:latin typeface="Calibri" pitchFamily="34" charset="0"/>
                <a:cs typeface="Calibri" pitchFamily="34" charset="0"/>
              </a:rPr>
              <a:t>Joab's</a:t>
            </a:r>
            <a:r>
              <a:rPr lang="en-US" sz="4400" dirty="0">
                <a:solidFill>
                  <a:prstClr val="white"/>
                </a:solidFill>
                <a:latin typeface="Calibri" pitchFamily="34" charset="0"/>
                <a:cs typeface="Calibri" pitchFamily="34" charset="0"/>
              </a:rPr>
              <a:t> seeming stupidity</a:t>
            </a:r>
          </a:p>
          <a:p>
            <a:pPr marL="803561" lvl="1" indent="-401780">
              <a:buSzPct val="100000"/>
              <a:buFontTx/>
              <a:buChar char="•"/>
            </a:pPr>
            <a:r>
              <a:rPr lang="en-US" sz="4400" dirty="0">
                <a:solidFill>
                  <a:prstClr val="white"/>
                </a:solidFill>
                <a:latin typeface="Calibri" pitchFamily="34" charset="0"/>
                <a:cs typeface="Calibri" pitchFamily="34" charset="0"/>
              </a:rPr>
              <a:t>No investigation for the loss </a:t>
            </a:r>
            <a:r>
              <a:rPr lang="en-US" sz="4000" dirty="0">
                <a:solidFill>
                  <a:prstClr val="white"/>
                </a:solidFill>
                <a:latin typeface="Calibri" pitchFamily="34" charset="0"/>
                <a:cs typeface="Calibri" pitchFamily="34" charset="0"/>
              </a:rPr>
              <a:t>(compare to situation with </a:t>
            </a:r>
            <a:r>
              <a:rPr lang="en-US" sz="4000" dirty="0" err="1">
                <a:solidFill>
                  <a:prstClr val="white"/>
                </a:solidFill>
                <a:latin typeface="Calibri" pitchFamily="34" charset="0"/>
                <a:cs typeface="Calibri" pitchFamily="34" charset="0"/>
              </a:rPr>
              <a:t>Achan</a:t>
            </a:r>
            <a:r>
              <a:rPr lang="en-US" sz="4000" dirty="0" smtClean="0">
                <a:solidFill>
                  <a:prstClr val="white"/>
                </a:solidFill>
                <a:latin typeface="Calibri" pitchFamily="34" charset="0"/>
                <a:cs typeface="Calibri" pitchFamily="34" charset="0"/>
              </a:rPr>
              <a:t>)</a:t>
            </a:r>
          </a:p>
          <a:p>
            <a:pPr marL="346384" indent="-401780">
              <a:buSzPct val="100000"/>
              <a:buFontTx/>
              <a:buChar char="•"/>
            </a:pPr>
            <a:r>
              <a:rPr lang="en-US" sz="4000" dirty="0" smtClean="0">
                <a:solidFill>
                  <a:prstClr val="white"/>
                </a:solidFill>
                <a:latin typeface="Calibri" pitchFamily="34" charset="0"/>
                <a:cs typeface="Calibri" pitchFamily="34" charset="0"/>
              </a:rPr>
              <a:t>Continued cover-up by shifting responsibility for the deaths on God.</a:t>
            </a:r>
          </a:p>
          <a:p>
            <a:pPr marL="346384" indent="-401780">
              <a:buSzPct val="100000"/>
              <a:buFontTx/>
              <a:buChar char="•"/>
            </a:pPr>
            <a:endParaRPr lang="en-US" sz="40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036008709"/>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406302" y="-152400"/>
            <a:ext cx="8330283" cy="2643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endParaRPr lang="en-US" sz="2400" dirty="0">
              <a:solidFill>
                <a:prstClr val="white"/>
              </a:solidFill>
            </a:endParaRPr>
          </a:p>
          <a:p>
            <a:pPr algn="ctr"/>
            <a:r>
              <a:rPr lang="en-US" sz="4400" b="1" dirty="0">
                <a:solidFill>
                  <a:srgbClr val="FFC58B"/>
                </a:solidFill>
                <a:latin typeface="Calibri" pitchFamily="34" charset="0"/>
                <a:cs typeface="Calibri" pitchFamily="34" charset="0"/>
              </a:rPr>
              <a:t>Could this have been prevented?</a:t>
            </a:r>
          </a:p>
          <a:p>
            <a:endParaRPr lang="en-US" sz="4400" b="1" dirty="0">
              <a:solidFill>
                <a:prstClr val="white"/>
              </a:solidFill>
            </a:endParaRPr>
          </a:p>
          <a:p>
            <a:pPr marL="866061" lvl="1" indent="-464279">
              <a:buSzPct val="100000"/>
              <a:buFontTx/>
              <a:buChar char="•"/>
            </a:pPr>
            <a:r>
              <a:rPr lang="en-US" sz="3600" b="1" dirty="0">
                <a:solidFill>
                  <a:prstClr val="white"/>
                </a:solidFill>
                <a:latin typeface="Calibri" pitchFamily="34" charset="0"/>
                <a:cs typeface="Calibri" pitchFamily="34" charset="0"/>
              </a:rPr>
              <a:t>By better self-awareness?</a:t>
            </a:r>
          </a:p>
          <a:p>
            <a:pPr marL="866061" lvl="1" indent="-464279">
              <a:buSzPct val="100000"/>
              <a:buFontTx/>
              <a:buChar char="•"/>
            </a:pPr>
            <a:r>
              <a:rPr lang="en-US" sz="3600" b="1" dirty="0">
                <a:solidFill>
                  <a:prstClr val="white"/>
                </a:solidFill>
                <a:latin typeface="Calibri" pitchFamily="34" charset="0"/>
                <a:cs typeface="Calibri" pitchFamily="34" charset="0"/>
              </a:rPr>
              <a:t>By better accountability?</a:t>
            </a:r>
            <a:endParaRPr lang="en-US" sz="2400" dirty="0">
              <a:solidFill>
                <a:prstClr val="white"/>
              </a:solidFill>
              <a:latin typeface="Calibri" pitchFamily="34" charset="0"/>
              <a:cs typeface="Calibri" pitchFamily="34" charset="0"/>
            </a:endParaRPr>
          </a:p>
        </p:txBody>
      </p:sp>
      <p:sp>
        <p:nvSpPr>
          <p:cNvPr id="20482" name="AutoShape 2"/>
          <p:cNvSpPr>
            <a:spLocks/>
          </p:cNvSpPr>
          <p:nvPr/>
        </p:nvSpPr>
        <p:spPr bwMode="auto">
          <a:xfrm>
            <a:off x="406302" y="3368724"/>
            <a:ext cx="8330283" cy="2750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endParaRPr lang="en-US" sz="2400" dirty="0">
              <a:solidFill>
                <a:prstClr val="white"/>
              </a:solidFill>
            </a:endParaRPr>
          </a:p>
          <a:p>
            <a:pPr algn="ctr"/>
            <a:r>
              <a:rPr lang="en-US" sz="4400" b="1" dirty="0">
                <a:solidFill>
                  <a:srgbClr val="FFC58B"/>
                </a:solidFill>
                <a:latin typeface="Calibri" pitchFamily="34" charset="0"/>
                <a:cs typeface="Calibri" pitchFamily="34" charset="0"/>
              </a:rPr>
              <a:t>Could something like this be  prevented in your life?</a:t>
            </a:r>
          </a:p>
          <a:p>
            <a:endParaRPr lang="en-US" sz="4400" b="1" dirty="0">
              <a:solidFill>
                <a:prstClr val="white"/>
              </a:solidFill>
            </a:endParaRPr>
          </a:p>
          <a:p>
            <a:pPr marL="866061" lvl="1" indent="-464279">
              <a:buSzPct val="100000"/>
              <a:buFontTx/>
              <a:buChar char="•"/>
            </a:pPr>
            <a:r>
              <a:rPr lang="en-US" sz="3600" b="1" dirty="0">
                <a:solidFill>
                  <a:prstClr val="white"/>
                </a:solidFill>
                <a:latin typeface="Calibri" pitchFamily="34" charset="0"/>
                <a:cs typeface="Calibri" pitchFamily="34" charset="0"/>
              </a:rPr>
              <a:t>How?</a:t>
            </a:r>
            <a:endParaRPr lang="en-US" sz="24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01371559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dissolve">
                                      <p:cBhvr>
                                        <p:cTn id="7" dur="500"/>
                                        <p:tgtEl>
                                          <p:spTgt spid="204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dissolve">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48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914400" y="163284"/>
            <a:ext cx="4572000" cy="6694715"/>
          </a:xfrm>
          <a:prstGeom prst="rect">
            <a:avLst/>
          </a:prstGeom>
          <a:noFill/>
          <a:ln w="9525">
            <a:noFill/>
            <a:miter lim="800000"/>
            <a:headEnd/>
            <a:tailEnd/>
          </a:ln>
          <a:effectLst/>
        </p:spPr>
      </p:pic>
      <p:sp>
        <p:nvSpPr>
          <p:cNvPr id="6" name="TextBox 5"/>
          <p:cNvSpPr txBox="1"/>
          <p:nvPr/>
        </p:nvSpPr>
        <p:spPr>
          <a:xfrm>
            <a:off x="5181600" y="2438400"/>
            <a:ext cx="3962400" cy="1384995"/>
          </a:xfrm>
          <a:prstGeom prst="rect">
            <a:avLst/>
          </a:prstGeom>
          <a:noFill/>
        </p:spPr>
        <p:txBody>
          <a:bodyPr wrap="square" rtlCol="0">
            <a:spAutoFit/>
          </a:bodyPr>
          <a:lstStyle/>
          <a:p>
            <a:pPr algn="ctr"/>
            <a:r>
              <a:rPr lang="en-US" sz="2800" dirty="0" smtClean="0">
                <a:solidFill>
                  <a:prstClr val="black"/>
                </a:solidFill>
              </a:rPr>
              <a:t>John </a:t>
            </a:r>
            <a:r>
              <a:rPr lang="en-US" sz="2800" dirty="0" err="1" smtClean="0">
                <a:solidFill>
                  <a:prstClr val="black"/>
                </a:solidFill>
              </a:rPr>
              <a:t>Thoburn</a:t>
            </a:r>
            <a:r>
              <a:rPr lang="en-US" sz="2800" dirty="0" smtClean="0">
                <a:solidFill>
                  <a:prstClr val="black"/>
                </a:solidFill>
              </a:rPr>
              <a:t>, PhD.</a:t>
            </a:r>
          </a:p>
          <a:p>
            <a:pPr algn="ctr"/>
            <a:r>
              <a:rPr lang="en-US" sz="2800" dirty="0" smtClean="0">
                <a:solidFill>
                  <a:prstClr val="black"/>
                </a:solidFill>
              </a:rPr>
              <a:t> </a:t>
            </a:r>
            <a:r>
              <a:rPr lang="en-US" dirty="0" smtClean="0">
                <a:solidFill>
                  <a:prstClr val="black"/>
                </a:solidFill>
              </a:rPr>
              <a:t>And</a:t>
            </a:r>
          </a:p>
          <a:p>
            <a:pPr algn="ctr"/>
            <a:r>
              <a:rPr lang="en-US" sz="2800" dirty="0" smtClean="0">
                <a:solidFill>
                  <a:prstClr val="black"/>
                </a:solidFill>
              </a:rPr>
              <a:t> Rob Baker, M.A.</a:t>
            </a:r>
            <a:endParaRPr lang="en-US" sz="2800" dirty="0">
              <a:solidFill>
                <a:prstClr val="black"/>
              </a:solidFill>
            </a:endParaRPr>
          </a:p>
        </p:txBody>
      </p:sp>
      <p:pic>
        <p:nvPicPr>
          <p:cNvPr id="55297" name="Picture 1"/>
          <p:cNvPicPr>
            <a:picLocks noChangeAspect="1" noChangeArrowheads="1"/>
          </p:cNvPicPr>
          <p:nvPr/>
        </p:nvPicPr>
        <p:blipFill>
          <a:blip r:embed="rId4"/>
          <a:srcRect/>
          <a:stretch>
            <a:fillRect/>
          </a:stretch>
        </p:blipFill>
        <p:spPr bwMode="auto">
          <a:xfrm>
            <a:off x="6324599" y="4038600"/>
            <a:ext cx="2017835" cy="1943100"/>
          </a:xfrm>
          <a:prstGeom prst="rect">
            <a:avLst/>
          </a:prstGeom>
          <a:noFill/>
          <a:ln w="9525">
            <a:noFill/>
            <a:miter lim="800000"/>
            <a:headEnd/>
            <a:tailEnd/>
          </a:ln>
          <a:effectLst/>
        </p:spPr>
      </p:pic>
    </p:spTree>
    <p:extLst>
      <p:ext uri="{BB962C8B-B14F-4D97-AF65-F5344CB8AC3E}">
        <p14:creationId xmlns:p14="http://schemas.microsoft.com/office/powerpoint/2010/main" val="2618719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lstStyle/>
          <a:p>
            <a:r>
              <a:rPr lang="en-US" dirty="0" smtClean="0"/>
              <a:t>God of Jacob</a:t>
            </a:r>
            <a:endParaRPr lang="en-US" dirty="0"/>
          </a:p>
        </p:txBody>
      </p:sp>
      <p:sp>
        <p:nvSpPr>
          <p:cNvPr id="3" name="Content Placeholder 2"/>
          <p:cNvSpPr>
            <a:spLocks noGrp="1"/>
          </p:cNvSpPr>
          <p:nvPr>
            <p:ph idx="1"/>
          </p:nvPr>
        </p:nvSpPr>
        <p:spPr>
          <a:xfrm>
            <a:off x="457200" y="838200"/>
            <a:ext cx="8229600" cy="5059363"/>
          </a:xfrm>
        </p:spPr>
        <p:txBody>
          <a:bodyPr>
            <a:noAutofit/>
          </a:bodyPr>
          <a:lstStyle/>
          <a:p>
            <a:pPr marL="0" indent="0">
              <a:buNone/>
            </a:pPr>
            <a:r>
              <a:rPr lang="en-US" sz="3200" b="1" dirty="0"/>
              <a:t>We bow our Hearts</a:t>
            </a:r>
            <a:r>
              <a:rPr lang="en-US" sz="3200" b="1" dirty="0" smtClean="0"/>
              <a:t/>
            </a:r>
            <a:br>
              <a:rPr lang="en-US" sz="3200" b="1" dirty="0" smtClean="0"/>
            </a:br>
            <a:r>
              <a:rPr lang="en-US" sz="3200" b="1" dirty="0"/>
              <a:t>We bend our knees</a:t>
            </a:r>
            <a:r>
              <a:rPr lang="en-US" sz="3200" b="1" dirty="0" smtClean="0"/>
              <a:t/>
            </a:r>
            <a:br>
              <a:rPr lang="en-US" sz="3200" b="1" dirty="0" smtClean="0"/>
            </a:br>
            <a:r>
              <a:rPr lang="en-US" sz="3200" b="1" dirty="0"/>
              <a:t>Oh Spirit come make us humble</a:t>
            </a:r>
            <a:r>
              <a:rPr lang="en-US" sz="3200" b="1" dirty="0" smtClean="0"/>
              <a:t/>
            </a:r>
            <a:br>
              <a:rPr lang="en-US" sz="3200" b="1" dirty="0" smtClean="0"/>
            </a:br>
            <a:r>
              <a:rPr lang="en-US" sz="3200" b="1" dirty="0"/>
              <a:t>We turn our eyes from evil things</a:t>
            </a:r>
            <a:r>
              <a:rPr lang="en-US" sz="3200" b="1" dirty="0" smtClean="0"/>
              <a:t/>
            </a:r>
            <a:br>
              <a:rPr lang="en-US" sz="3200" b="1" dirty="0" smtClean="0"/>
            </a:br>
            <a:r>
              <a:rPr lang="en-US" sz="3200" b="1" dirty="0"/>
              <a:t>And Oh Lord we cast out our idols</a:t>
            </a:r>
            <a:r>
              <a:rPr lang="en-US" sz="3200" b="1" dirty="0" smtClean="0"/>
              <a:t/>
            </a:r>
            <a:br>
              <a:rPr lang="en-US" sz="3200" b="1" dirty="0" smtClean="0"/>
            </a:br>
            <a:r>
              <a:rPr lang="en-US" sz="3200" b="1" dirty="0" smtClean="0"/>
              <a:t/>
            </a:r>
            <a:br>
              <a:rPr lang="en-US" sz="3200" b="1" dirty="0" smtClean="0"/>
            </a:br>
            <a:r>
              <a:rPr lang="en-US" sz="3200" b="1" dirty="0"/>
              <a:t>So give us clean hands</a:t>
            </a:r>
            <a:r>
              <a:rPr lang="en-US" sz="3200" b="1" dirty="0" smtClean="0"/>
              <a:t/>
            </a:r>
            <a:br>
              <a:rPr lang="en-US" sz="3200" b="1" dirty="0" smtClean="0"/>
            </a:br>
            <a:r>
              <a:rPr lang="en-US" sz="3200" b="1" dirty="0"/>
              <a:t>Give us pure hearts</a:t>
            </a:r>
            <a:r>
              <a:rPr lang="en-US" sz="3200" b="1" dirty="0" smtClean="0"/>
              <a:t/>
            </a:r>
            <a:br>
              <a:rPr lang="en-US" sz="3200" b="1" dirty="0" smtClean="0"/>
            </a:br>
            <a:r>
              <a:rPr lang="en-US" sz="3200" b="1" dirty="0"/>
              <a:t>Let us not lift our souls to another</a:t>
            </a:r>
            <a:r>
              <a:rPr lang="en-US" sz="3200" b="1" dirty="0" smtClean="0"/>
              <a:t/>
            </a:r>
            <a:br>
              <a:rPr lang="en-US" sz="3200" b="1" dirty="0" smtClean="0"/>
            </a:br>
            <a:r>
              <a:rPr lang="en-US" sz="3200" b="1" dirty="0"/>
              <a:t>Give us clean hands</a:t>
            </a:r>
            <a:r>
              <a:rPr lang="en-US" sz="3200" b="1" dirty="0" smtClean="0"/>
              <a:t/>
            </a:r>
            <a:br>
              <a:rPr lang="en-US" sz="3200" b="1" dirty="0" smtClean="0"/>
            </a:br>
            <a:r>
              <a:rPr lang="en-US" sz="3200" b="1" dirty="0"/>
              <a:t>Give us pure hearts</a:t>
            </a:r>
            <a:r>
              <a:rPr lang="en-US" sz="3200" b="1" dirty="0" smtClean="0"/>
              <a:t/>
            </a:r>
            <a:br>
              <a:rPr lang="en-US" sz="3200" b="1" dirty="0" smtClean="0"/>
            </a:br>
            <a:r>
              <a:rPr lang="en-US" sz="3200" b="1" dirty="0"/>
              <a:t>Let us not lift our souls to another</a:t>
            </a:r>
            <a:r>
              <a:rPr lang="en-US" sz="3200" b="1" dirty="0" smtClean="0"/>
              <a:t/>
            </a:r>
            <a:br>
              <a:rPr lang="en-US" sz="3200" b="1" dirty="0" smtClean="0"/>
            </a:br>
            <a:endParaRPr lang="en-US" sz="3200" b="1" dirty="0"/>
          </a:p>
        </p:txBody>
      </p:sp>
    </p:spTree>
    <p:extLst>
      <p:ext uri="{BB962C8B-B14F-4D97-AF65-F5344CB8AC3E}">
        <p14:creationId xmlns:p14="http://schemas.microsoft.com/office/powerpoint/2010/main" val="35584067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76200"/>
            <a:ext cx="8229600" cy="914400"/>
          </a:xfrm>
        </p:spPr>
        <p:txBody>
          <a:bodyPr/>
          <a:lstStyle/>
          <a:p>
            <a:r>
              <a:rPr lang="en-US" sz="4400" b="1" dirty="0" smtClean="0">
                <a:solidFill>
                  <a:srgbClr val="FFC58B"/>
                </a:solidFill>
                <a:latin typeface="Verdana" pitchFamily="34" charset="0"/>
                <a:ea typeface="Verdana" pitchFamily="34" charset="0"/>
                <a:cs typeface="Verdana" pitchFamily="34" charset="0"/>
              </a:rPr>
              <a:t>Clergy Sexual Misconduct</a:t>
            </a:r>
            <a:endParaRPr lang="en-US" sz="4400" b="1" dirty="0">
              <a:solidFill>
                <a:srgbClr val="FFC58B"/>
              </a:solidFill>
              <a:latin typeface="Verdana" pitchFamily="34" charset="0"/>
              <a:ea typeface="Verdana" pitchFamily="34" charset="0"/>
              <a:cs typeface="Verdana" pitchFamily="34" charset="0"/>
            </a:endParaRPr>
          </a:p>
        </p:txBody>
      </p:sp>
      <p:sp>
        <p:nvSpPr>
          <p:cNvPr id="5" name="Title 1"/>
          <p:cNvSpPr txBox="1">
            <a:spLocks/>
          </p:cNvSpPr>
          <p:nvPr/>
        </p:nvSpPr>
        <p:spPr>
          <a:xfrm>
            <a:off x="0" y="1371600"/>
            <a:ext cx="9182100" cy="1562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571500" indent="-571500" algn="l">
              <a:buFont typeface="Wingdings" pitchFamily="2" charset="2"/>
              <a:buChar char="§"/>
            </a:pPr>
            <a:r>
              <a:rPr lang="en-GB" sz="4000" dirty="0" smtClean="0">
                <a:solidFill>
                  <a:prstClr val="white"/>
                </a:solidFill>
                <a:latin typeface="Calibri" pitchFamily="34" charset="0"/>
                <a:ea typeface="Verdana" pitchFamily="34" charset="0"/>
                <a:cs typeface="Calibri" pitchFamily="34" charset="0"/>
              </a:rPr>
              <a:t>First survey was in 1991. Since then, over 25 research articles have been published in journals.</a:t>
            </a:r>
          </a:p>
          <a:p>
            <a:pPr marL="571500" indent="-571500" algn="l">
              <a:buFont typeface="Wingdings" pitchFamily="2" charset="2"/>
              <a:buChar char="§"/>
            </a:pPr>
            <a:r>
              <a:rPr lang="en-GB" sz="4000" dirty="0" smtClean="0">
                <a:solidFill>
                  <a:prstClr val="white"/>
                </a:solidFill>
                <a:latin typeface="Calibri" pitchFamily="34" charset="0"/>
                <a:ea typeface="Verdana" pitchFamily="34" charset="0"/>
                <a:cs typeface="Calibri" pitchFamily="34" charset="0"/>
              </a:rPr>
              <a:t>Taken together, it is estimated that:</a:t>
            </a:r>
          </a:p>
          <a:p>
            <a:pPr marL="1485900" lvl="6" indent="-571500" algn="l">
              <a:buClr>
                <a:srgbClr val="D6ECFF">
                  <a:lumMod val="40000"/>
                  <a:lumOff val="60000"/>
                </a:srgbClr>
              </a:buClr>
              <a:buFont typeface="Wingdings" pitchFamily="2" charset="2"/>
              <a:buChar char="§"/>
            </a:pPr>
            <a:r>
              <a:rPr lang="en-GB" sz="4000" b="1" dirty="0" smtClean="0">
                <a:solidFill>
                  <a:prstClr val="white"/>
                </a:solidFill>
                <a:latin typeface="Calibri" pitchFamily="34" charset="0"/>
                <a:ea typeface="Verdana" pitchFamily="34" charset="0"/>
                <a:cs typeface="Calibri" pitchFamily="34" charset="0"/>
              </a:rPr>
              <a:t>10-14%</a:t>
            </a:r>
            <a:r>
              <a:rPr lang="en-GB" sz="4000" dirty="0" smtClean="0">
                <a:solidFill>
                  <a:prstClr val="white"/>
                </a:solidFill>
                <a:latin typeface="Calibri" pitchFamily="34" charset="0"/>
                <a:ea typeface="Verdana" pitchFamily="34" charset="0"/>
                <a:cs typeface="Calibri" pitchFamily="34" charset="0"/>
              </a:rPr>
              <a:t> of pastors have inappropriate sexual contact with someone.</a:t>
            </a:r>
          </a:p>
          <a:p>
            <a:pPr marL="571500" indent="-571500" algn="l">
              <a:buFont typeface="Arial" pitchFamily="34" charset="0"/>
              <a:buChar char="•"/>
            </a:pPr>
            <a:endParaRPr lang="en-GB" sz="3600" dirty="0">
              <a:solidFill>
                <a:prstClr val="white"/>
              </a:solidFill>
              <a:latin typeface="Corbel"/>
              <a:ea typeface="Verdana" pitchFamily="34" charset="0"/>
              <a:cs typeface="Verdana" pitchFamily="34" charset="0"/>
            </a:endParaRPr>
          </a:p>
        </p:txBody>
      </p:sp>
    </p:spTree>
    <p:extLst>
      <p:ext uri="{BB962C8B-B14F-4D97-AF65-F5344CB8AC3E}">
        <p14:creationId xmlns:p14="http://schemas.microsoft.com/office/powerpoint/2010/main" val="2239789952"/>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228600"/>
            <a:ext cx="7772400" cy="914400"/>
          </a:xfrm>
        </p:spPr>
        <p:txBody>
          <a:bodyPr>
            <a:noAutofit/>
          </a:bodyPr>
          <a:lstStyle/>
          <a:p>
            <a:r>
              <a:rPr lang="en-US" b="1" dirty="0" smtClean="0">
                <a:solidFill>
                  <a:srgbClr val="FFC58B"/>
                </a:solidFill>
                <a:latin typeface="Verdana" pitchFamily="34" charset="0"/>
                <a:ea typeface="Verdana" pitchFamily="34" charset="0"/>
                <a:cs typeface="Verdana" pitchFamily="34" charset="0"/>
              </a:rPr>
              <a:t>Clergy Sexual Misconduct </a:t>
            </a:r>
            <a:r>
              <a:rPr lang="en-US" sz="3200" b="1" dirty="0" smtClean="0">
                <a:solidFill>
                  <a:srgbClr val="FFC58B"/>
                </a:solidFill>
                <a:latin typeface="Verdana" pitchFamily="34" charset="0"/>
                <a:ea typeface="Verdana" pitchFamily="34" charset="0"/>
                <a:cs typeface="Verdana" pitchFamily="34" charset="0"/>
              </a:rPr>
              <a:t>(cont’)</a:t>
            </a:r>
            <a:endParaRPr lang="en-US" b="1" dirty="0">
              <a:solidFill>
                <a:srgbClr val="FFC58B"/>
              </a:solidFill>
              <a:latin typeface="Verdana" pitchFamily="34" charset="0"/>
              <a:ea typeface="Verdana" pitchFamily="34" charset="0"/>
              <a:cs typeface="Verdana" pitchFamily="34" charset="0"/>
            </a:endParaRPr>
          </a:p>
        </p:txBody>
      </p:sp>
      <p:sp>
        <p:nvSpPr>
          <p:cNvPr id="5" name="Title 1"/>
          <p:cNvSpPr txBox="1">
            <a:spLocks/>
          </p:cNvSpPr>
          <p:nvPr/>
        </p:nvSpPr>
        <p:spPr>
          <a:xfrm>
            <a:off x="114300" y="1638300"/>
            <a:ext cx="9182100" cy="1562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571500" indent="-571500" algn="l">
              <a:buFont typeface="Wingdings" pitchFamily="2" charset="2"/>
              <a:buChar char="§"/>
            </a:pPr>
            <a:r>
              <a:rPr lang="en-GB" b="1" dirty="0" smtClean="0">
                <a:solidFill>
                  <a:prstClr val="white"/>
                </a:solidFill>
                <a:latin typeface="Calibri" pitchFamily="34" charset="0"/>
                <a:ea typeface="Verdana" pitchFamily="34" charset="0"/>
                <a:cs typeface="Calibri" pitchFamily="34" charset="0"/>
              </a:rPr>
              <a:t>30%</a:t>
            </a:r>
            <a:r>
              <a:rPr lang="en-GB" dirty="0" smtClean="0">
                <a:solidFill>
                  <a:prstClr val="white"/>
                </a:solidFill>
                <a:latin typeface="Calibri" pitchFamily="34" charset="0"/>
                <a:ea typeface="Verdana" pitchFamily="34" charset="0"/>
                <a:cs typeface="Calibri" pitchFamily="34" charset="0"/>
              </a:rPr>
              <a:t> engage in sexual </a:t>
            </a:r>
            <a:r>
              <a:rPr lang="en-GB" dirty="0" err="1" smtClean="0">
                <a:solidFill>
                  <a:prstClr val="white"/>
                </a:solidFill>
                <a:latin typeface="Calibri" pitchFamily="34" charset="0"/>
                <a:ea typeface="Verdana" pitchFamily="34" charset="0"/>
                <a:cs typeface="Calibri" pitchFamily="34" charset="0"/>
              </a:rPr>
              <a:t>behavior</a:t>
            </a:r>
            <a:r>
              <a:rPr lang="en-GB" dirty="0" smtClean="0">
                <a:solidFill>
                  <a:prstClr val="white"/>
                </a:solidFill>
                <a:latin typeface="Calibri" pitchFamily="34" charset="0"/>
                <a:ea typeface="Verdana" pitchFamily="34" charset="0"/>
                <a:cs typeface="Calibri" pitchFamily="34" charset="0"/>
              </a:rPr>
              <a:t> they themselves consider inappropriate.</a:t>
            </a:r>
          </a:p>
          <a:p>
            <a:pPr marL="1485900" lvl="6" indent="-571500" algn="l">
              <a:buClr>
                <a:srgbClr val="D6ECFF">
                  <a:lumMod val="40000"/>
                  <a:lumOff val="60000"/>
                </a:srgbClr>
              </a:buClr>
              <a:buFont typeface="Wingdings" pitchFamily="2" charset="2"/>
              <a:buChar char="§"/>
            </a:pPr>
            <a:r>
              <a:rPr lang="en-GB" b="1" dirty="0" smtClean="0">
                <a:solidFill>
                  <a:prstClr val="white"/>
                </a:solidFill>
                <a:latin typeface="Calibri" pitchFamily="34" charset="0"/>
                <a:ea typeface="Verdana" pitchFamily="34" charset="0"/>
                <a:cs typeface="Calibri" pitchFamily="34" charset="0"/>
              </a:rPr>
              <a:t>15% </a:t>
            </a:r>
            <a:r>
              <a:rPr lang="en-GB" dirty="0" smtClean="0">
                <a:solidFill>
                  <a:prstClr val="white"/>
                </a:solidFill>
                <a:latin typeface="Calibri" pitchFamily="34" charset="0"/>
                <a:ea typeface="Verdana" pitchFamily="34" charset="0"/>
                <a:cs typeface="Calibri" pitchFamily="34" charset="0"/>
              </a:rPr>
              <a:t>meet the criteria as addicted to internet pornography</a:t>
            </a:r>
            <a:endParaRPr lang="en-GB" b="1" dirty="0" smtClean="0">
              <a:solidFill>
                <a:prstClr val="white"/>
              </a:solidFill>
              <a:latin typeface="Calibri" pitchFamily="34" charset="0"/>
              <a:ea typeface="Verdana" pitchFamily="34" charset="0"/>
              <a:cs typeface="Calibri" pitchFamily="34" charset="0"/>
            </a:endParaRPr>
          </a:p>
          <a:p>
            <a:pPr marL="1028700" lvl="5" indent="-571500" algn="l">
              <a:buClr>
                <a:srgbClr val="00B0F0"/>
              </a:buClr>
            </a:pPr>
            <a:r>
              <a:rPr lang="en-GB" sz="3600" dirty="0" smtClean="0">
                <a:solidFill>
                  <a:prstClr val="white"/>
                </a:solidFill>
                <a:latin typeface="Calibri" pitchFamily="34" charset="0"/>
                <a:ea typeface="Verdana" pitchFamily="34" charset="0"/>
                <a:cs typeface="Calibri" pitchFamily="34" charset="0"/>
              </a:rPr>
              <a:t>    </a:t>
            </a:r>
          </a:p>
          <a:p>
            <a:pPr marL="571500" indent="-571500" algn="l">
              <a:buFont typeface="Arial" pitchFamily="34" charset="0"/>
              <a:buChar char="•"/>
            </a:pPr>
            <a:endParaRPr lang="en-GB" sz="4000" dirty="0">
              <a:solidFill>
                <a:prstClr val="white"/>
              </a:solidFill>
              <a:latin typeface="Corbel"/>
              <a:ea typeface="Verdana" pitchFamily="34" charset="0"/>
              <a:cs typeface="Verdana" pitchFamily="34" charset="0"/>
            </a:endParaRPr>
          </a:p>
        </p:txBody>
      </p:sp>
    </p:spTree>
    <p:extLst>
      <p:ext uri="{BB962C8B-B14F-4D97-AF65-F5344CB8AC3E}">
        <p14:creationId xmlns:p14="http://schemas.microsoft.com/office/powerpoint/2010/main" val="2056267745"/>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33400" y="304800"/>
            <a:ext cx="1981200" cy="2308324"/>
          </a:xfrm>
          <a:prstGeom prst="rect">
            <a:avLst/>
          </a:prstGeom>
          <a:noFill/>
          <a:ln w="28575">
            <a:solidFill>
              <a:schemeClr val="tx1"/>
            </a:solidFill>
          </a:ln>
        </p:spPr>
        <p:txBody>
          <a:bodyPr wrap="square" rtlCol="0">
            <a:spAutoFit/>
          </a:bodyPr>
          <a:lstStyle/>
          <a:p>
            <a:r>
              <a:rPr lang="en-US" sz="3600" b="1" dirty="0" smtClean="0">
                <a:solidFill>
                  <a:prstClr val="white"/>
                </a:solidFill>
                <a:effectLst>
                  <a:outerShdw blurRad="38100" dist="38100" dir="2700000" algn="tl">
                    <a:srgbClr val="000000">
                      <a:alpha val="43137"/>
                    </a:srgbClr>
                  </a:outerShdw>
                </a:effectLst>
              </a:rPr>
              <a:t>Systems View of </a:t>
            </a:r>
            <a:r>
              <a:rPr lang="en-US" sz="3600" b="1" dirty="0" err="1" smtClean="0">
                <a:solidFill>
                  <a:prstClr val="white"/>
                </a:solidFill>
                <a:effectLst>
                  <a:outerShdw blurRad="38100" dist="38100" dir="2700000" algn="tl">
                    <a:srgbClr val="000000">
                      <a:alpha val="43137"/>
                    </a:srgbClr>
                  </a:outerShdw>
                </a:effectLst>
              </a:rPr>
              <a:t>Vulner</a:t>
            </a:r>
            <a:r>
              <a:rPr lang="en-US" sz="3600" b="1" dirty="0" smtClean="0">
                <a:solidFill>
                  <a:prstClr val="white"/>
                </a:solidFill>
                <a:effectLst>
                  <a:outerShdw blurRad="38100" dist="38100" dir="2700000" algn="tl">
                    <a:srgbClr val="000000">
                      <a:alpha val="43137"/>
                    </a:srgbClr>
                  </a:outerShdw>
                </a:effectLst>
              </a:rPr>
              <a:t>-ability</a:t>
            </a:r>
            <a:endParaRPr lang="en-US" sz="3600" b="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3810000" y="5029200"/>
            <a:ext cx="2971800" cy="615553"/>
          </a:xfrm>
          <a:prstGeom prst="rect">
            <a:avLst/>
          </a:prstGeom>
          <a:noFill/>
        </p:spPr>
        <p:txBody>
          <a:bodyPr wrap="square" rtlCol="0">
            <a:spAutoFit/>
          </a:bodyPr>
          <a:lstStyle/>
          <a:p>
            <a:pPr algn="ctr"/>
            <a:r>
              <a:rPr lang="en-US" sz="3400" b="1" dirty="0" smtClean="0">
                <a:solidFill>
                  <a:prstClr val="black"/>
                </a:solidFill>
              </a:rPr>
              <a:t>Intrapersonal</a:t>
            </a:r>
            <a:endParaRPr lang="en-US" sz="3400" b="1" dirty="0">
              <a:solidFill>
                <a:prstClr val="black"/>
              </a:solidFill>
            </a:endParaRPr>
          </a:p>
        </p:txBody>
      </p:sp>
      <p:sp>
        <p:nvSpPr>
          <p:cNvPr id="10" name="TextBox 9"/>
          <p:cNvSpPr txBox="1"/>
          <p:nvPr/>
        </p:nvSpPr>
        <p:spPr>
          <a:xfrm>
            <a:off x="3886200" y="3352800"/>
            <a:ext cx="2971800" cy="615553"/>
          </a:xfrm>
          <a:prstGeom prst="rect">
            <a:avLst/>
          </a:prstGeom>
          <a:noFill/>
        </p:spPr>
        <p:txBody>
          <a:bodyPr wrap="square" rtlCol="0">
            <a:spAutoFit/>
          </a:bodyPr>
          <a:lstStyle/>
          <a:p>
            <a:pPr algn="ctr"/>
            <a:r>
              <a:rPr lang="en-US" sz="3400" b="1" dirty="0" smtClean="0">
                <a:solidFill>
                  <a:prstClr val="white"/>
                </a:solidFill>
              </a:rPr>
              <a:t>Interpersonal</a:t>
            </a:r>
            <a:endParaRPr lang="en-US" sz="3400" b="1" dirty="0">
              <a:solidFill>
                <a:prstClr val="white"/>
              </a:solidFill>
            </a:endParaRPr>
          </a:p>
        </p:txBody>
      </p:sp>
      <p:sp>
        <p:nvSpPr>
          <p:cNvPr id="11" name="TextBox 10"/>
          <p:cNvSpPr txBox="1"/>
          <p:nvPr/>
        </p:nvSpPr>
        <p:spPr>
          <a:xfrm>
            <a:off x="3810000" y="1524000"/>
            <a:ext cx="2971800" cy="1041311"/>
          </a:xfrm>
          <a:prstGeom prst="rect">
            <a:avLst/>
          </a:prstGeom>
          <a:noFill/>
        </p:spPr>
        <p:txBody>
          <a:bodyPr wrap="square" rtlCol="0">
            <a:spAutoFit/>
          </a:bodyPr>
          <a:lstStyle/>
          <a:p>
            <a:pPr algn="ctr">
              <a:lnSpc>
                <a:spcPts val="3700"/>
              </a:lnSpc>
            </a:pPr>
            <a:r>
              <a:rPr lang="en-US" sz="3500" b="1" dirty="0" smtClean="0">
                <a:solidFill>
                  <a:prstClr val="black"/>
                </a:solidFill>
              </a:rPr>
              <a:t>Host Environment</a:t>
            </a:r>
            <a:endParaRPr lang="en-US" sz="3500" b="1" dirty="0">
              <a:solidFill>
                <a:prstClr val="black"/>
              </a:solidFill>
            </a:endParaRPr>
          </a:p>
        </p:txBody>
      </p:sp>
      <p:sp>
        <p:nvSpPr>
          <p:cNvPr id="12" name="TextBox 11"/>
          <p:cNvSpPr txBox="1"/>
          <p:nvPr/>
        </p:nvSpPr>
        <p:spPr>
          <a:xfrm>
            <a:off x="3810000" y="228377"/>
            <a:ext cx="2971800" cy="1067023"/>
          </a:xfrm>
          <a:prstGeom prst="rect">
            <a:avLst/>
          </a:prstGeom>
          <a:noFill/>
        </p:spPr>
        <p:txBody>
          <a:bodyPr wrap="square" rtlCol="0">
            <a:spAutoFit/>
          </a:bodyPr>
          <a:lstStyle/>
          <a:p>
            <a:pPr algn="ctr">
              <a:lnSpc>
                <a:spcPts val="3800"/>
              </a:lnSpc>
            </a:pPr>
            <a:r>
              <a:rPr lang="en-US" sz="3600" b="1" dirty="0" smtClean="0">
                <a:solidFill>
                  <a:prstClr val="white"/>
                </a:solidFill>
              </a:rPr>
              <a:t>Work/Church Environment</a:t>
            </a:r>
            <a:endParaRPr lang="en-US" sz="3600" b="1" dirty="0">
              <a:solidFill>
                <a:prstClr val="white"/>
              </a:solidFill>
            </a:endParaRPr>
          </a:p>
        </p:txBody>
      </p:sp>
    </p:spTree>
    <p:extLst>
      <p:ext uri="{BB962C8B-B14F-4D97-AF65-F5344CB8AC3E}">
        <p14:creationId xmlns:p14="http://schemas.microsoft.com/office/powerpoint/2010/main" val="42831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0-#ppt_w/2"/>
                                          </p:val>
                                        </p:tav>
                                        <p:tav tm="100000">
                                          <p:val>
                                            <p:strVal val="#ppt_x"/>
                                          </p:val>
                                        </p:tav>
                                      </p:tavLst>
                                    </p:anim>
                                    <p:anim calcmode="lin" valueType="num">
                                      <p:cBhvr additive="base">
                                        <p:cTn id="26"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7400" y="571500"/>
            <a:ext cx="7239000" cy="1562100"/>
          </a:xfrm>
          <a:prstGeom prst="rect">
            <a:avLst/>
          </a:prstGeom>
        </p:spPr>
        <p:txBody>
          <a:bodyPr vert="horz" lIns="91440" tIns="45720" rIns="91440" bIns="45720" rtlCol="0" anchor="ctr">
            <a:noAutofit/>
          </a:bodyPr>
          <a:lstStyle/>
          <a:p>
            <a:pPr algn="ctr">
              <a:spcBef>
                <a:spcPct val="0"/>
              </a:spcBef>
              <a:defRPr/>
            </a:pPr>
            <a:r>
              <a:rPr lang="en-GB" sz="4000" b="1" dirty="0" smtClean="0">
                <a:solidFill>
                  <a:srgbClr val="FFC58B"/>
                </a:solidFill>
                <a:latin typeface="Verdana" pitchFamily="34" charset="0"/>
                <a:ea typeface="Verdana" pitchFamily="34" charset="0"/>
                <a:cs typeface="Verdana" pitchFamily="34" charset="0"/>
              </a:rPr>
              <a:t>Why are missionaries in the “At Risk” group ?</a:t>
            </a:r>
            <a:r>
              <a:rPr lang="en-GB" sz="4000" dirty="0" smtClean="0">
                <a:solidFill>
                  <a:prstClr val="black"/>
                </a:solidFill>
                <a:latin typeface="Verdana" pitchFamily="34" charset="0"/>
                <a:ea typeface="Verdana" pitchFamily="34" charset="0"/>
                <a:cs typeface="Verdana" pitchFamily="34" charset="0"/>
              </a:rPr>
              <a:t/>
            </a:r>
            <a:br>
              <a:rPr lang="en-GB" sz="4000" dirty="0" smtClean="0">
                <a:solidFill>
                  <a:prstClr val="black"/>
                </a:solidFill>
                <a:latin typeface="Verdana" pitchFamily="34" charset="0"/>
                <a:ea typeface="Verdana" pitchFamily="34" charset="0"/>
                <a:cs typeface="Verdana" pitchFamily="34" charset="0"/>
              </a:rPr>
            </a:br>
            <a:endParaRPr lang="en-GB" sz="4000" dirty="0">
              <a:solidFill>
                <a:prstClr val="black"/>
              </a:solidFill>
              <a:latin typeface="Verdana" pitchFamily="34" charset="0"/>
              <a:ea typeface="Verdana" pitchFamily="34" charset="0"/>
              <a:cs typeface="Verdana" pitchFamily="34" charset="0"/>
            </a:endParaRPr>
          </a:p>
        </p:txBody>
      </p:sp>
      <p:sp>
        <p:nvSpPr>
          <p:cNvPr id="3" name="Subtitle 2"/>
          <p:cNvSpPr txBox="1">
            <a:spLocks/>
          </p:cNvSpPr>
          <p:nvPr/>
        </p:nvSpPr>
        <p:spPr>
          <a:xfrm>
            <a:off x="0" y="2743200"/>
            <a:ext cx="8763000" cy="1752600"/>
          </a:xfrm>
          <a:prstGeom prst="rect">
            <a:avLst/>
          </a:prstGeom>
        </p:spPr>
        <p:txBody>
          <a:bodyPr/>
          <a:lstStyle/>
          <a:p>
            <a:pPr marL="1428750" lvl="2" indent="-514350" eaLnBrk="0" fontAlgn="base" hangingPunct="0">
              <a:spcBef>
                <a:spcPct val="20000"/>
              </a:spcBef>
              <a:spcAft>
                <a:spcPct val="0"/>
              </a:spcAft>
              <a:buFont typeface="+mj-lt"/>
              <a:buAutoNum type="arabicPeriod"/>
            </a:pPr>
            <a:r>
              <a:rPr lang="en-GB" sz="4400" kern="0" dirty="0" smtClean="0">
                <a:solidFill>
                  <a:srgbClr val="FFFFFF"/>
                </a:solidFill>
                <a:latin typeface="Calibri" pitchFamily="34" charset="0"/>
                <a:ea typeface="Verdana" pitchFamily="34" charset="0"/>
                <a:cs typeface="Calibri" pitchFamily="34" charset="0"/>
              </a:rPr>
              <a:t>87% of sex addicts come from disengaged families; 77% from rigid families</a:t>
            </a:r>
          </a:p>
          <a:p>
            <a:pPr marL="1428750" lvl="2" indent="-514350" eaLnBrk="0" fontAlgn="base" hangingPunct="0">
              <a:spcBef>
                <a:spcPct val="20000"/>
              </a:spcBef>
              <a:spcAft>
                <a:spcPct val="0"/>
              </a:spcAft>
              <a:buFont typeface="+mj-lt"/>
              <a:buAutoNum type="arabicPeriod"/>
              <a:defRPr/>
            </a:pPr>
            <a:r>
              <a:rPr lang="en-GB" sz="4400" kern="0" dirty="0" smtClean="0">
                <a:solidFill>
                  <a:srgbClr val="FFFFFF"/>
                </a:solidFill>
                <a:latin typeface="Calibri" pitchFamily="34" charset="0"/>
                <a:ea typeface="Verdana" pitchFamily="34" charset="0"/>
                <a:cs typeface="Calibri" pitchFamily="34" charset="0"/>
              </a:rPr>
              <a:t>70% indicated no current close friends</a:t>
            </a:r>
            <a:endParaRPr lang="en-GB" sz="4400" kern="0" dirty="0" smtClean="0">
              <a:solidFill>
                <a:srgbClr val="FFFFFF"/>
              </a:solidFill>
              <a:latin typeface="Verdana" pitchFamily="34" charset="0"/>
              <a:ea typeface="Verdana" pitchFamily="34" charset="0"/>
              <a:cs typeface="Verdana" pitchFamily="34" charset="0"/>
            </a:endParaRPr>
          </a:p>
          <a:p>
            <a:pPr marL="457200" indent="-457200" eaLnBrk="0" fontAlgn="base" hangingPunct="0">
              <a:spcBef>
                <a:spcPct val="20000"/>
              </a:spcBef>
              <a:spcAft>
                <a:spcPct val="0"/>
              </a:spcAft>
              <a:buFont typeface="Arial" pitchFamily="34" charset="0"/>
              <a:buChar char="•"/>
              <a:defRPr/>
            </a:pPr>
            <a:endParaRPr lang="en-GB" sz="4400" kern="0" dirty="0">
              <a:solidFill>
                <a:srgbClr val="FFFFFF"/>
              </a:solidFill>
              <a:latin typeface="Verdana" pitchFamily="34" charset="0"/>
              <a:ea typeface="Verdana" pitchFamily="34" charset="0"/>
              <a:cs typeface="Verdana" pitchFamily="34" charset="0"/>
            </a:endParaRPr>
          </a:p>
        </p:txBody>
      </p:sp>
      <p:grpSp>
        <p:nvGrpSpPr>
          <p:cNvPr id="4" name="Group 16"/>
          <p:cNvGrpSpPr>
            <a:grpSpLocks noChangeAspect="1"/>
          </p:cNvGrpSpPr>
          <p:nvPr/>
        </p:nvGrpSpPr>
        <p:grpSpPr>
          <a:xfrm>
            <a:off x="371948" y="295748"/>
            <a:ext cx="1837852" cy="1837852"/>
            <a:chOff x="5410200" y="533400"/>
            <a:chExt cx="3403763" cy="3403763"/>
          </a:xfrm>
        </p:grpSpPr>
        <p:grpSp>
          <p:nvGrpSpPr>
            <p:cNvPr id="5" name="Group 14"/>
            <p:cNvGrpSpPr>
              <a:grpSpLocks noChangeAspect="1"/>
            </p:cNvGrpSpPr>
            <p:nvPr/>
          </p:nvGrpSpPr>
          <p:grpSpPr>
            <a:xfrm>
              <a:off x="5410200" y="533400"/>
              <a:ext cx="3403763" cy="3403763"/>
              <a:chOff x="1904994" y="2"/>
              <a:chExt cx="6446519" cy="6446519"/>
            </a:xfrm>
          </p:grpSpPr>
          <p:sp>
            <p:nvSpPr>
              <p:cNvPr id="28" name="Oval 27"/>
              <p:cNvSpPr>
                <a:spLocks noChangeAspect="1"/>
              </p:cNvSpPr>
              <p:nvPr/>
            </p:nvSpPr>
            <p:spPr>
              <a:xfrm>
                <a:off x="1904994" y="2"/>
                <a:ext cx="6446519" cy="6446519"/>
              </a:xfrm>
              <a:prstGeom prst="ellipse">
                <a:avLst/>
              </a:prstGeom>
              <a:solidFill>
                <a:schemeClr val="tx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Oval 4"/>
              <p:cNvSpPr/>
              <p:nvPr/>
            </p:nvSpPr>
            <p:spPr>
              <a:xfrm>
                <a:off x="4375243" y="342899"/>
                <a:ext cx="1917496" cy="1028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algn="ctr" defTabSz="1600200">
                  <a:lnSpc>
                    <a:spcPct val="90000"/>
                  </a:lnSpc>
                  <a:spcBef>
                    <a:spcPct val="0"/>
                  </a:spcBef>
                  <a:spcAft>
                    <a:spcPct val="35000"/>
                  </a:spcAft>
                </a:pPr>
                <a:endParaRPr lang="en-US" sz="3600" b="1" dirty="0">
                  <a:solidFill>
                    <a:prstClr val="white"/>
                  </a:solidFill>
                </a:endParaRPr>
              </a:p>
            </p:txBody>
          </p:sp>
        </p:grpSp>
        <p:grpSp>
          <p:nvGrpSpPr>
            <p:cNvPr id="6" name="Group 17"/>
            <p:cNvGrpSpPr>
              <a:grpSpLocks noChangeAspect="1"/>
            </p:cNvGrpSpPr>
            <p:nvPr/>
          </p:nvGrpSpPr>
          <p:grpSpPr>
            <a:xfrm>
              <a:off x="5791200" y="1143000"/>
              <a:ext cx="2743200" cy="2743200"/>
              <a:chOff x="2590806" y="1371599"/>
              <a:chExt cx="5486400" cy="5486400"/>
            </a:xfrm>
          </p:grpSpPr>
          <p:sp>
            <p:nvSpPr>
              <p:cNvPr id="26" name="Oval 25"/>
              <p:cNvSpPr/>
              <p:nvPr/>
            </p:nvSpPr>
            <p:spPr>
              <a:xfrm>
                <a:off x="2590806" y="1371599"/>
                <a:ext cx="5486400" cy="5486400"/>
              </a:xfrm>
              <a:prstGeom prst="ellipse">
                <a:avLst/>
              </a:prstGeom>
              <a:solidFill>
                <a:schemeClr val="tx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Oval 4"/>
              <p:cNvSpPr/>
              <p:nvPr/>
            </p:nvSpPr>
            <p:spPr>
              <a:xfrm>
                <a:off x="4375257" y="1700783"/>
                <a:ext cx="1917496" cy="98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endParaRPr lang="en-US" sz="3500" b="1" dirty="0">
                  <a:solidFill>
                    <a:prstClr val="black"/>
                  </a:solidFill>
                </a:endParaRPr>
              </a:p>
            </p:txBody>
          </p:sp>
        </p:grpSp>
        <p:grpSp>
          <p:nvGrpSpPr>
            <p:cNvPr id="7" name="Group 9"/>
            <p:cNvGrpSpPr>
              <a:grpSpLocks noChangeAspect="1"/>
            </p:cNvGrpSpPr>
            <p:nvPr/>
          </p:nvGrpSpPr>
          <p:grpSpPr>
            <a:xfrm>
              <a:off x="6172200" y="1828800"/>
              <a:ext cx="2057400" cy="2057400"/>
              <a:chOff x="3276619" y="2743199"/>
              <a:chExt cx="4114800" cy="4114800"/>
            </a:xfrm>
          </p:grpSpPr>
          <p:sp>
            <p:nvSpPr>
              <p:cNvPr id="24" name="Oval 23"/>
              <p:cNvSpPr/>
              <p:nvPr/>
            </p:nvSpPr>
            <p:spPr>
              <a:xfrm>
                <a:off x="3276619" y="2743199"/>
                <a:ext cx="4114800" cy="4114800"/>
              </a:xfrm>
              <a:prstGeom prst="ellipse">
                <a:avLst/>
              </a:prstGeom>
              <a:solidFill>
                <a:schemeClr val="tx1">
                  <a:lumMod val="8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5" name="Oval 4"/>
              <p:cNvSpPr/>
              <p:nvPr/>
            </p:nvSpPr>
            <p:spPr>
              <a:xfrm>
                <a:off x="4375271" y="3051809"/>
                <a:ext cx="1917496" cy="9258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algn="ctr" defTabSz="1422400">
                  <a:lnSpc>
                    <a:spcPct val="90000"/>
                  </a:lnSpc>
                  <a:spcBef>
                    <a:spcPct val="0"/>
                  </a:spcBef>
                  <a:spcAft>
                    <a:spcPct val="35000"/>
                  </a:spcAft>
                </a:pPr>
                <a:endParaRPr lang="en-US" sz="3200" b="1" dirty="0">
                  <a:solidFill>
                    <a:prstClr val="white"/>
                  </a:solidFill>
                </a:endParaRPr>
              </a:p>
            </p:txBody>
          </p:sp>
        </p:grpSp>
        <p:grpSp>
          <p:nvGrpSpPr>
            <p:cNvPr id="8" name="Group 31"/>
            <p:cNvGrpSpPr>
              <a:grpSpLocks noChangeAspect="1"/>
            </p:cNvGrpSpPr>
            <p:nvPr/>
          </p:nvGrpSpPr>
          <p:grpSpPr>
            <a:xfrm>
              <a:off x="6553200" y="2514600"/>
              <a:ext cx="1371600" cy="1371600"/>
              <a:chOff x="3962406" y="4114800"/>
              <a:chExt cx="2743200" cy="2743200"/>
            </a:xfrm>
          </p:grpSpPr>
          <p:sp>
            <p:nvSpPr>
              <p:cNvPr id="22" name="Oval 21"/>
              <p:cNvSpPr/>
              <p:nvPr/>
            </p:nvSpPr>
            <p:spPr>
              <a:xfrm>
                <a:off x="3962406" y="4114800"/>
                <a:ext cx="2743200" cy="2743200"/>
              </a:xfrm>
              <a:prstGeom prst="ellipse">
                <a:avLst/>
              </a:prstGeom>
              <a:solidFill>
                <a:srgbClr val="96430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3" name="Oval 4"/>
              <p:cNvSpPr/>
              <p:nvPr/>
            </p:nvSpPr>
            <p:spPr>
              <a:xfrm>
                <a:off x="4364138" y="4800600"/>
                <a:ext cx="1939735"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76" tIns="341376" rIns="341376" bIns="341376" numCol="1" spcCol="1270" anchor="ctr" anchorCtr="0">
                <a:noAutofit/>
              </a:bodyPr>
              <a:lstStyle/>
              <a:p>
                <a:pPr algn="ctr" defTabSz="2133600">
                  <a:lnSpc>
                    <a:spcPct val="90000"/>
                  </a:lnSpc>
                  <a:spcBef>
                    <a:spcPct val="0"/>
                  </a:spcBef>
                  <a:spcAft>
                    <a:spcPct val="35000"/>
                  </a:spcAft>
                </a:pPr>
                <a:endParaRPr lang="en-US" sz="4800" b="1" dirty="0">
                  <a:solidFill>
                    <a:prstClr val="black"/>
                  </a:solidFill>
                </a:endParaRPr>
              </a:p>
            </p:txBody>
          </p:sp>
        </p:grpSp>
      </p:grpSp>
      <p:sp>
        <p:nvSpPr>
          <p:cNvPr id="30" name="TextBox 29"/>
          <p:cNvSpPr txBox="1"/>
          <p:nvPr/>
        </p:nvSpPr>
        <p:spPr>
          <a:xfrm>
            <a:off x="2438400" y="1973759"/>
            <a:ext cx="5486400" cy="769441"/>
          </a:xfrm>
          <a:prstGeom prst="rect">
            <a:avLst/>
          </a:prstGeom>
          <a:solidFill>
            <a:srgbClr val="964305"/>
          </a:solidFill>
        </p:spPr>
        <p:txBody>
          <a:bodyPr wrap="square" rtlCol="0">
            <a:spAutoFit/>
          </a:bodyPr>
          <a:lstStyle/>
          <a:p>
            <a:r>
              <a:rPr lang="en-US" sz="4400" dirty="0" smtClean="0">
                <a:solidFill>
                  <a:prstClr val="white"/>
                </a:solidFill>
                <a:latin typeface="Calibri" pitchFamily="34" charset="0"/>
                <a:cs typeface="Calibri" pitchFamily="34" charset="0"/>
              </a:rPr>
              <a:t>1. Intrapersonal factors</a:t>
            </a:r>
            <a:endParaRPr lang="en-US" sz="44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61410373"/>
      </p:ext>
    </p:extLst>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7400" y="571500"/>
            <a:ext cx="7239000" cy="1562100"/>
          </a:xfrm>
          <a:prstGeom prst="rect">
            <a:avLst/>
          </a:prstGeom>
        </p:spPr>
        <p:txBody>
          <a:bodyPr vert="horz" lIns="91440" tIns="45720" rIns="91440" bIns="45720" rtlCol="0" anchor="ctr">
            <a:noAutofit/>
          </a:bodyPr>
          <a:lstStyle/>
          <a:p>
            <a:pPr algn="ctr">
              <a:spcBef>
                <a:spcPct val="0"/>
              </a:spcBef>
              <a:defRPr/>
            </a:pPr>
            <a:r>
              <a:rPr lang="en-GB" sz="3600" b="1" dirty="0" smtClean="0">
                <a:solidFill>
                  <a:srgbClr val="FFC58B"/>
                </a:solidFill>
                <a:latin typeface="Verdana" pitchFamily="34" charset="0"/>
                <a:ea typeface="Verdana" pitchFamily="34" charset="0"/>
                <a:cs typeface="Verdana" pitchFamily="34" charset="0"/>
              </a:rPr>
              <a:t>Why are missionaries in the “At Risk” group ?</a:t>
            </a:r>
            <a:r>
              <a:rPr lang="en-GB" sz="3600" dirty="0" smtClean="0">
                <a:solidFill>
                  <a:prstClr val="black"/>
                </a:solidFill>
                <a:latin typeface="Verdana" pitchFamily="34" charset="0"/>
                <a:ea typeface="Verdana" pitchFamily="34" charset="0"/>
                <a:cs typeface="Verdana" pitchFamily="34" charset="0"/>
              </a:rPr>
              <a:t/>
            </a:r>
            <a:br>
              <a:rPr lang="en-GB" sz="3600" dirty="0" smtClean="0">
                <a:solidFill>
                  <a:prstClr val="black"/>
                </a:solidFill>
                <a:latin typeface="Verdana" pitchFamily="34" charset="0"/>
                <a:ea typeface="Verdana" pitchFamily="34" charset="0"/>
                <a:cs typeface="Verdana" pitchFamily="34" charset="0"/>
              </a:rPr>
            </a:br>
            <a:endParaRPr lang="en-GB" sz="3600" dirty="0">
              <a:solidFill>
                <a:prstClr val="black"/>
              </a:solidFill>
              <a:latin typeface="Verdana" pitchFamily="34" charset="0"/>
              <a:ea typeface="Verdana" pitchFamily="34" charset="0"/>
              <a:cs typeface="Verdana" pitchFamily="34" charset="0"/>
            </a:endParaRPr>
          </a:p>
        </p:txBody>
      </p:sp>
      <p:sp>
        <p:nvSpPr>
          <p:cNvPr id="3" name="Subtitle 2"/>
          <p:cNvSpPr txBox="1">
            <a:spLocks/>
          </p:cNvSpPr>
          <p:nvPr/>
        </p:nvSpPr>
        <p:spPr>
          <a:xfrm>
            <a:off x="0" y="2895600"/>
            <a:ext cx="8763000" cy="1752600"/>
          </a:xfrm>
          <a:prstGeom prst="rect">
            <a:avLst/>
          </a:prstGeom>
        </p:spPr>
        <p:txBody>
          <a:bodyPr/>
          <a:lstStyle/>
          <a:p>
            <a:pPr marL="1657350" lvl="2" indent="-742950" eaLnBrk="0" fontAlgn="base" hangingPunct="0">
              <a:spcBef>
                <a:spcPct val="20000"/>
              </a:spcBef>
              <a:spcAft>
                <a:spcPct val="0"/>
              </a:spcAft>
              <a:buFont typeface="+mj-lt"/>
              <a:buAutoNum type="arabicPeriod" startAt="3"/>
              <a:defRPr/>
            </a:pPr>
            <a:r>
              <a:rPr lang="en-GB" sz="4000" kern="0" dirty="0" smtClean="0">
                <a:solidFill>
                  <a:srgbClr val="FFFFFF"/>
                </a:solidFill>
                <a:latin typeface="Calibri" pitchFamily="34" charset="0"/>
                <a:ea typeface="Verdana" pitchFamily="34" charset="0"/>
                <a:cs typeface="Calibri" pitchFamily="34" charset="0"/>
              </a:rPr>
              <a:t>Narcissistic, dependent, or anxiety personality traits</a:t>
            </a:r>
          </a:p>
          <a:p>
            <a:pPr marL="1657350" lvl="2" indent="-742950" eaLnBrk="0" fontAlgn="base" hangingPunct="0">
              <a:spcBef>
                <a:spcPct val="20000"/>
              </a:spcBef>
              <a:spcAft>
                <a:spcPct val="0"/>
              </a:spcAft>
              <a:buFont typeface="+mj-lt"/>
              <a:buAutoNum type="arabicPeriod" startAt="3"/>
              <a:defRPr/>
            </a:pPr>
            <a:r>
              <a:rPr lang="en-GB" sz="4000" kern="0" dirty="0" smtClean="0">
                <a:solidFill>
                  <a:srgbClr val="FFFFFF"/>
                </a:solidFill>
                <a:latin typeface="Calibri" pitchFamily="34" charset="0"/>
                <a:ea typeface="Verdana" pitchFamily="34" charset="0"/>
                <a:cs typeface="Calibri" pitchFamily="34" charset="0"/>
              </a:rPr>
              <a:t>The phenomenon of “burn-out” is associated with a background of loneliness, shame, and poor attachments</a:t>
            </a:r>
          </a:p>
          <a:p>
            <a:pPr marL="1428750" lvl="2" indent="-514350" eaLnBrk="0" fontAlgn="base" hangingPunct="0">
              <a:spcBef>
                <a:spcPct val="20000"/>
              </a:spcBef>
              <a:spcAft>
                <a:spcPct val="0"/>
              </a:spcAft>
              <a:buFont typeface="+mj-lt"/>
              <a:buAutoNum type="arabicPeriod" startAt="3"/>
              <a:defRPr/>
            </a:pPr>
            <a:endParaRPr lang="en-GB" sz="4000" kern="0" dirty="0" smtClean="0">
              <a:solidFill>
                <a:srgbClr val="FFFFFF"/>
              </a:solidFill>
              <a:latin typeface="Verdana" pitchFamily="34" charset="0"/>
              <a:ea typeface="Verdana" pitchFamily="34" charset="0"/>
              <a:cs typeface="Verdana" pitchFamily="34" charset="0"/>
            </a:endParaRPr>
          </a:p>
          <a:p>
            <a:pPr marL="457200" indent="-457200" eaLnBrk="0" fontAlgn="base" hangingPunct="0">
              <a:spcBef>
                <a:spcPct val="20000"/>
              </a:spcBef>
              <a:spcAft>
                <a:spcPct val="0"/>
              </a:spcAft>
              <a:buFont typeface="Arial" pitchFamily="34" charset="0"/>
              <a:buChar char="•"/>
              <a:defRPr/>
            </a:pPr>
            <a:endParaRPr lang="en-GB" sz="4000" kern="0" dirty="0">
              <a:solidFill>
                <a:srgbClr val="FFFFFF"/>
              </a:solidFill>
              <a:latin typeface="Verdana" pitchFamily="34" charset="0"/>
              <a:ea typeface="Verdana" pitchFamily="34" charset="0"/>
              <a:cs typeface="Verdana" pitchFamily="34" charset="0"/>
            </a:endParaRPr>
          </a:p>
        </p:txBody>
      </p:sp>
      <p:grpSp>
        <p:nvGrpSpPr>
          <p:cNvPr id="4" name="Group 16"/>
          <p:cNvGrpSpPr>
            <a:grpSpLocks noChangeAspect="1"/>
          </p:cNvGrpSpPr>
          <p:nvPr/>
        </p:nvGrpSpPr>
        <p:grpSpPr>
          <a:xfrm>
            <a:off x="228600" y="0"/>
            <a:ext cx="1837852" cy="1837852"/>
            <a:chOff x="5410200" y="533400"/>
            <a:chExt cx="3403763" cy="3403763"/>
          </a:xfrm>
        </p:grpSpPr>
        <p:grpSp>
          <p:nvGrpSpPr>
            <p:cNvPr id="5" name="Group 14"/>
            <p:cNvGrpSpPr>
              <a:grpSpLocks noChangeAspect="1"/>
            </p:cNvGrpSpPr>
            <p:nvPr/>
          </p:nvGrpSpPr>
          <p:grpSpPr>
            <a:xfrm>
              <a:off x="5410200" y="533400"/>
              <a:ext cx="3403763" cy="3403763"/>
              <a:chOff x="1904994" y="2"/>
              <a:chExt cx="6446519" cy="6446519"/>
            </a:xfrm>
          </p:grpSpPr>
          <p:sp>
            <p:nvSpPr>
              <p:cNvPr id="28" name="Oval 27"/>
              <p:cNvSpPr>
                <a:spLocks noChangeAspect="1"/>
              </p:cNvSpPr>
              <p:nvPr/>
            </p:nvSpPr>
            <p:spPr>
              <a:xfrm>
                <a:off x="1904994" y="2"/>
                <a:ext cx="6446519" cy="6446519"/>
              </a:xfrm>
              <a:prstGeom prst="ellipse">
                <a:avLst/>
              </a:prstGeom>
              <a:solidFill>
                <a:schemeClr val="tx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9" name="Oval 4"/>
              <p:cNvSpPr/>
              <p:nvPr/>
            </p:nvSpPr>
            <p:spPr>
              <a:xfrm>
                <a:off x="4375243" y="342899"/>
                <a:ext cx="1917496" cy="1028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algn="ctr" defTabSz="1600200">
                  <a:lnSpc>
                    <a:spcPct val="90000"/>
                  </a:lnSpc>
                  <a:spcBef>
                    <a:spcPct val="0"/>
                  </a:spcBef>
                  <a:spcAft>
                    <a:spcPct val="35000"/>
                  </a:spcAft>
                </a:pPr>
                <a:endParaRPr lang="en-US" sz="3600" b="1" dirty="0">
                  <a:solidFill>
                    <a:prstClr val="white"/>
                  </a:solidFill>
                </a:endParaRPr>
              </a:p>
            </p:txBody>
          </p:sp>
        </p:grpSp>
        <p:grpSp>
          <p:nvGrpSpPr>
            <p:cNvPr id="6" name="Group 17"/>
            <p:cNvGrpSpPr>
              <a:grpSpLocks noChangeAspect="1"/>
            </p:cNvGrpSpPr>
            <p:nvPr/>
          </p:nvGrpSpPr>
          <p:grpSpPr>
            <a:xfrm>
              <a:off x="5791200" y="1143000"/>
              <a:ext cx="2743200" cy="2743200"/>
              <a:chOff x="2590806" y="1371599"/>
              <a:chExt cx="5486400" cy="5486400"/>
            </a:xfrm>
          </p:grpSpPr>
          <p:sp>
            <p:nvSpPr>
              <p:cNvPr id="26" name="Oval 25"/>
              <p:cNvSpPr/>
              <p:nvPr/>
            </p:nvSpPr>
            <p:spPr>
              <a:xfrm>
                <a:off x="2590806" y="1371599"/>
                <a:ext cx="5486400" cy="5486400"/>
              </a:xfrm>
              <a:prstGeom prst="ellipse">
                <a:avLst/>
              </a:prstGeom>
              <a:solidFill>
                <a:schemeClr val="tx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Oval 4"/>
              <p:cNvSpPr/>
              <p:nvPr/>
            </p:nvSpPr>
            <p:spPr>
              <a:xfrm>
                <a:off x="4375257" y="1700783"/>
                <a:ext cx="1917496" cy="98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endParaRPr lang="en-US" sz="3500" b="1" dirty="0">
                  <a:solidFill>
                    <a:prstClr val="black"/>
                  </a:solidFill>
                </a:endParaRPr>
              </a:p>
            </p:txBody>
          </p:sp>
        </p:grpSp>
        <p:grpSp>
          <p:nvGrpSpPr>
            <p:cNvPr id="7" name="Group 9"/>
            <p:cNvGrpSpPr>
              <a:grpSpLocks noChangeAspect="1"/>
            </p:cNvGrpSpPr>
            <p:nvPr/>
          </p:nvGrpSpPr>
          <p:grpSpPr>
            <a:xfrm>
              <a:off x="6172200" y="1828800"/>
              <a:ext cx="2057400" cy="2057400"/>
              <a:chOff x="3276619" y="2743199"/>
              <a:chExt cx="4114800" cy="4114800"/>
            </a:xfrm>
          </p:grpSpPr>
          <p:sp>
            <p:nvSpPr>
              <p:cNvPr id="24" name="Oval 23"/>
              <p:cNvSpPr/>
              <p:nvPr/>
            </p:nvSpPr>
            <p:spPr>
              <a:xfrm>
                <a:off x="3276619" y="2743199"/>
                <a:ext cx="4114800" cy="4114800"/>
              </a:xfrm>
              <a:prstGeom prst="ellipse">
                <a:avLst/>
              </a:prstGeom>
              <a:solidFill>
                <a:schemeClr val="tx1">
                  <a:lumMod val="8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5" name="Oval 4"/>
              <p:cNvSpPr/>
              <p:nvPr/>
            </p:nvSpPr>
            <p:spPr>
              <a:xfrm>
                <a:off x="4375271" y="3051809"/>
                <a:ext cx="1917496" cy="9258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algn="ctr" defTabSz="1422400">
                  <a:lnSpc>
                    <a:spcPct val="90000"/>
                  </a:lnSpc>
                  <a:spcBef>
                    <a:spcPct val="0"/>
                  </a:spcBef>
                  <a:spcAft>
                    <a:spcPct val="35000"/>
                  </a:spcAft>
                </a:pPr>
                <a:endParaRPr lang="en-US" sz="3200" b="1" dirty="0">
                  <a:solidFill>
                    <a:prstClr val="white"/>
                  </a:solidFill>
                </a:endParaRPr>
              </a:p>
            </p:txBody>
          </p:sp>
        </p:grpSp>
        <p:grpSp>
          <p:nvGrpSpPr>
            <p:cNvPr id="8" name="Group 31"/>
            <p:cNvGrpSpPr>
              <a:grpSpLocks noChangeAspect="1"/>
            </p:cNvGrpSpPr>
            <p:nvPr/>
          </p:nvGrpSpPr>
          <p:grpSpPr>
            <a:xfrm>
              <a:off x="6553200" y="2514600"/>
              <a:ext cx="1371600" cy="1371600"/>
              <a:chOff x="3962406" y="4114800"/>
              <a:chExt cx="2743200" cy="2743200"/>
            </a:xfrm>
          </p:grpSpPr>
          <p:sp>
            <p:nvSpPr>
              <p:cNvPr id="22" name="Oval 21"/>
              <p:cNvSpPr/>
              <p:nvPr/>
            </p:nvSpPr>
            <p:spPr>
              <a:xfrm>
                <a:off x="3962406" y="4114800"/>
                <a:ext cx="2743200" cy="2743200"/>
              </a:xfrm>
              <a:prstGeom prst="ellipse">
                <a:avLst/>
              </a:prstGeom>
              <a:solidFill>
                <a:srgbClr val="96430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3" name="Oval 4"/>
              <p:cNvSpPr/>
              <p:nvPr/>
            </p:nvSpPr>
            <p:spPr>
              <a:xfrm>
                <a:off x="4364138" y="4800600"/>
                <a:ext cx="1939735"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76" tIns="341376" rIns="341376" bIns="341376" numCol="1" spcCol="1270" anchor="ctr" anchorCtr="0">
                <a:noAutofit/>
              </a:bodyPr>
              <a:lstStyle/>
              <a:p>
                <a:pPr algn="ctr" defTabSz="2133600">
                  <a:lnSpc>
                    <a:spcPct val="90000"/>
                  </a:lnSpc>
                  <a:spcBef>
                    <a:spcPct val="0"/>
                  </a:spcBef>
                  <a:spcAft>
                    <a:spcPct val="35000"/>
                  </a:spcAft>
                </a:pPr>
                <a:endParaRPr lang="en-US" sz="4800" b="1" dirty="0">
                  <a:solidFill>
                    <a:prstClr val="black"/>
                  </a:solidFill>
                </a:endParaRPr>
              </a:p>
            </p:txBody>
          </p:sp>
        </p:grpSp>
      </p:grpSp>
      <p:sp>
        <p:nvSpPr>
          <p:cNvPr id="30" name="TextBox 29"/>
          <p:cNvSpPr txBox="1"/>
          <p:nvPr/>
        </p:nvSpPr>
        <p:spPr>
          <a:xfrm>
            <a:off x="2743200" y="1973759"/>
            <a:ext cx="6019800" cy="769441"/>
          </a:xfrm>
          <a:prstGeom prst="rect">
            <a:avLst/>
          </a:prstGeom>
          <a:solidFill>
            <a:srgbClr val="964305"/>
          </a:solidFill>
        </p:spPr>
        <p:txBody>
          <a:bodyPr wrap="square" rtlCol="0">
            <a:spAutoFit/>
          </a:bodyPr>
          <a:lstStyle/>
          <a:p>
            <a:r>
              <a:rPr lang="en-US" sz="4400" b="1" dirty="0" smtClean="0">
                <a:solidFill>
                  <a:prstClr val="white"/>
                </a:solidFill>
                <a:latin typeface="Calibri" pitchFamily="34" charset="0"/>
                <a:cs typeface="Calibri" pitchFamily="34" charset="0"/>
              </a:rPr>
              <a:t>1. Intrapersonal factors</a:t>
            </a:r>
            <a:endParaRPr lang="en-US" sz="4400" b="1"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98657422"/>
      </p:ext>
    </p:extLst>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1"/>
          <p:cNvSpPr>
            <a:spLocks/>
          </p:cNvSpPr>
          <p:nvPr/>
        </p:nvSpPr>
        <p:spPr bwMode="auto">
          <a:xfrm>
            <a:off x="813717" y="3733800"/>
            <a:ext cx="8330283" cy="1696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endParaRPr lang="en-US" sz="2800" dirty="0">
              <a:solidFill>
                <a:prstClr val="white"/>
              </a:solidFill>
            </a:endParaRPr>
          </a:p>
          <a:p>
            <a:pPr algn="ctr"/>
            <a:r>
              <a:rPr lang="en-US" sz="4800" b="1" dirty="0">
                <a:solidFill>
                  <a:prstClr val="white"/>
                </a:solidFill>
                <a:latin typeface="Calibri" pitchFamily="34" charset="0"/>
                <a:cs typeface="Calibri" pitchFamily="34" charset="0"/>
              </a:rPr>
              <a:t>Average age a pastor/missionary has an affair: </a:t>
            </a:r>
            <a:r>
              <a:rPr lang="en-US" sz="4800" b="1" dirty="0">
                <a:solidFill>
                  <a:srgbClr val="FFC58B"/>
                </a:solidFill>
                <a:latin typeface="Calibri" pitchFamily="34" charset="0"/>
                <a:cs typeface="Calibri" pitchFamily="34" charset="0"/>
              </a:rPr>
              <a:t>40-45</a:t>
            </a:r>
            <a:endParaRPr lang="en-US" sz="2800" dirty="0">
              <a:solidFill>
                <a:srgbClr val="FFC58B"/>
              </a:solidFill>
              <a:latin typeface="Calibri" pitchFamily="34" charset="0"/>
              <a:cs typeface="Calibri" pitchFamily="34" charset="0"/>
            </a:endParaRPr>
          </a:p>
        </p:txBody>
      </p:sp>
      <p:sp>
        <p:nvSpPr>
          <p:cNvPr id="24578" name="AutoShape 2"/>
          <p:cNvSpPr>
            <a:spLocks/>
          </p:cNvSpPr>
          <p:nvPr/>
        </p:nvSpPr>
        <p:spPr bwMode="auto">
          <a:xfrm>
            <a:off x="838200" y="1295400"/>
            <a:ext cx="8330283" cy="1696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algn="ctr"/>
            <a:endParaRPr lang="en-US" sz="2800" dirty="0">
              <a:solidFill>
                <a:prstClr val="white"/>
              </a:solidFill>
            </a:endParaRPr>
          </a:p>
          <a:p>
            <a:pPr algn="ctr"/>
            <a:r>
              <a:rPr lang="en-US" sz="4800" b="1" dirty="0">
                <a:solidFill>
                  <a:prstClr val="white"/>
                </a:solidFill>
                <a:latin typeface="Calibri" pitchFamily="34" charset="0"/>
                <a:cs typeface="Calibri" pitchFamily="34" charset="0"/>
              </a:rPr>
              <a:t>Average age a pastor/missionary experiences burnout: </a:t>
            </a:r>
            <a:r>
              <a:rPr lang="en-US" sz="4800" b="1" dirty="0">
                <a:solidFill>
                  <a:srgbClr val="FFC58B"/>
                </a:solidFill>
                <a:latin typeface="Calibri" pitchFamily="34" charset="0"/>
                <a:cs typeface="Calibri" pitchFamily="34" charset="0"/>
              </a:rPr>
              <a:t>40-45</a:t>
            </a:r>
            <a:endParaRPr lang="en-US" sz="2800" dirty="0">
              <a:solidFill>
                <a:srgbClr val="FFC58B"/>
              </a:solidFill>
              <a:latin typeface="Calibri" pitchFamily="34" charset="0"/>
              <a:cs typeface="Calibri" pitchFamily="34" charset="0"/>
            </a:endParaRPr>
          </a:p>
        </p:txBody>
      </p:sp>
    </p:spTree>
    <p:extLst>
      <p:ext uri="{BB962C8B-B14F-4D97-AF65-F5344CB8AC3E}">
        <p14:creationId xmlns:p14="http://schemas.microsoft.com/office/powerpoint/2010/main" val="22648341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7"/>
                                        </p:tgtEl>
                                        <p:attrNameLst>
                                          <p:attrName>style.visibility</p:attrName>
                                        </p:attrNameLst>
                                      </p:cBhvr>
                                      <p:to>
                                        <p:strVal val="visible"/>
                                      </p:to>
                                    </p:set>
                                    <p:animEffect transition="in" filter="dissolve">
                                      <p:cBhvr>
                                        <p:cTn id="12" dur="5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581546" y="0"/>
            <a:ext cx="8330282" cy="591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200890" indent="-200890"/>
            <a:endParaRPr lang="en-US" sz="2400" dirty="0">
              <a:solidFill>
                <a:prstClr val="white"/>
              </a:solidFill>
            </a:endParaRPr>
          </a:p>
          <a:p>
            <a:pPr marL="200890" indent="-200890" algn="ctr"/>
            <a:r>
              <a:rPr lang="en-US" sz="4400" b="1" dirty="0" smtClean="0">
                <a:solidFill>
                  <a:srgbClr val="FFC58B"/>
                </a:solidFill>
              </a:rPr>
              <a:t>Clergy Burnout</a:t>
            </a:r>
            <a:endParaRPr lang="en-US" sz="4400" b="1" dirty="0">
              <a:solidFill>
                <a:srgbClr val="FFC58B"/>
              </a:solidFill>
            </a:endParaRPr>
          </a:p>
          <a:p>
            <a:pPr marL="200890" indent="-200890">
              <a:buClr>
                <a:srgbClr val="EA157A">
                  <a:lumMod val="40000"/>
                  <a:lumOff val="60000"/>
                </a:srgbClr>
              </a:buClr>
              <a:buSzPct val="100000"/>
              <a:buFont typeface="Wingdings" pitchFamily="2" charset="2"/>
              <a:buChar char="§"/>
            </a:pPr>
            <a:endParaRPr lang="en-US" sz="4400" dirty="0" smtClean="0">
              <a:solidFill>
                <a:prstClr val="white"/>
              </a:solidFill>
            </a:endParaRPr>
          </a:p>
        </p:txBody>
      </p:sp>
      <p:sp>
        <p:nvSpPr>
          <p:cNvPr id="3" name="Title 1"/>
          <p:cNvSpPr txBox="1">
            <a:spLocks/>
          </p:cNvSpPr>
          <p:nvPr/>
        </p:nvSpPr>
        <p:spPr>
          <a:xfrm>
            <a:off x="381000" y="1371600"/>
            <a:ext cx="8915400" cy="15621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571500" indent="-571500" algn="l"/>
            <a:r>
              <a:rPr lang="en-GB" sz="4000" i="1" dirty="0" smtClean="0">
                <a:solidFill>
                  <a:prstClr val="white"/>
                </a:solidFill>
                <a:latin typeface="Calibri" pitchFamily="34" charset="0"/>
                <a:ea typeface="Verdana" pitchFamily="34" charset="0"/>
                <a:cs typeface="Calibri" pitchFamily="34" charset="0"/>
              </a:rPr>
              <a:t>Burn-out is most likely to occur when:</a:t>
            </a:r>
          </a:p>
          <a:p>
            <a:pPr marL="1028700" lvl="5" indent="-571500" algn="l">
              <a:buClr>
                <a:srgbClr val="92D050"/>
              </a:buClr>
              <a:buFont typeface="Wingdings" pitchFamily="2" charset="2"/>
              <a:buChar char="§"/>
            </a:pPr>
            <a:r>
              <a:rPr lang="en-GB" sz="4000" dirty="0" smtClean="0">
                <a:solidFill>
                  <a:prstClr val="white"/>
                </a:solidFill>
                <a:latin typeface="Calibri" pitchFamily="34" charset="0"/>
                <a:ea typeface="Verdana" pitchFamily="34" charset="0"/>
                <a:cs typeface="Calibri" pitchFamily="34" charset="0"/>
              </a:rPr>
              <a:t>The person has a fear of intimacy</a:t>
            </a:r>
          </a:p>
          <a:p>
            <a:pPr marL="1028700" lvl="5" indent="-571500" algn="l">
              <a:buClr>
                <a:srgbClr val="92D050"/>
              </a:buClr>
              <a:buFont typeface="Wingdings" pitchFamily="2" charset="2"/>
              <a:buChar char="§"/>
            </a:pPr>
            <a:r>
              <a:rPr lang="en-GB" sz="4000" dirty="0" smtClean="0">
                <a:solidFill>
                  <a:prstClr val="white"/>
                </a:solidFill>
                <a:latin typeface="Calibri" pitchFamily="34" charset="0"/>
                <a:ea typeface="Verdana" pitchFamily="34" charset="0"/>
                <a:cs typeface="Calibri" pitchFamily="34" charset="0"/>
              </a:rPr>
              <a:t>The person overworks out of a fear of failure or rejection</a:t>
            </a:r>
          </a:p>
          <a:p>
            <a:pPr marL="1028700" lvl="5" indent="-571500" algn="l">
              <a:buClr>
                <a:srgbClr val="92D050"/>
              </a:buClr>
              <a:buFont typeface="Wingdings" pitchFamily="2" charset="2"/>
              <a:buChar char="§"/>
            </a:pPr>
            <a:r>
              <a:rPr lang="en-GB" sz="4000" dirty="0" smtClean="0">
                <a:solidFill>
                  <a:prstClr val="white"/>
                </a:solidFill>
                <a:latin typeface="Calibri" pitchFamily="34" charset="0"/>
                <a:ea typeface="Verdana" pitchFamily="34" charset="0"/>
                <a:cs typeface="Calibri" pitchFamily="34" charset="0"/>
              </a:rPr>
              <a:t>The person puts their emotional and physical energy into their careers because things are not going well at home.</a:t>
            </a:r>
            <a:endParaRPr lang="en-GB" sz="2800" dirty="0" smtClean="0">
              <a:solidFill>
                <a:prstClr val="white"/>
              </a:solidFill>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2347751116"/>
      </p:ext>
    </p:extLst>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1"/>
          <p:cNvSpPr>
            <a:spLocks/>
          </p:cNvSpPr>
          <p:nvPr/>
        </p:nvSpPr>
        <p:spPr bwMode="auto">
          <a:xfrm>
            <a:off x="460772" y="-152400"/>
            <a:ext cx="8759428" cy="59114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200890" indent="-200890" algn="ctr"/>
            <a:r>
              <a:rPr lang="en-US" sz="3600" b="1" dirty="0" smtClean="0">
                <a:solidFill>
                  <a:srgbClr val="FFC58B"/>
                </a:solidFill>
              </a:rPr>
              <a:t>Burnout</a:t>
            </a:r>
            <a:endParaRPr lang="en-US" sz="3600" b="1" dirty="0">
              <a:solidFill>
                <a:srgbClr val="FFC58B"/>
              </a:solidFill>
            </a:endParaRPr>
          </a:p>
          <a:p>
            <a:pPr marL="200890" indent="-200890">
              <a:buClr>
                <a:srgbClr val="EA157A">
                  <a:lumMod val="40000"/>
                  <a:lumOff val="60000"/>
                </a:srgbClr>
              </a:buClr>
              <a:buSzPct val="100000"/>
              <a:buFont typeface="Wingdings" pitchFamily="2" charset="2"/>
              <a:buChar char="§"/>
            </a:pPr>
            <a:r>
              <a:rPr lang="en-US" sz="3600" dirty="0">
                <a:solidFill>
                  <a:prstClr val="white"/>
                </a:solidFill>
                <a:latin typeface="Calibri" pitchFamily="34" charset="0"/>
                <a:cs typeface="Calibri" pitchFamily="34" charset="0"/>
              </a:rPr>
              <a:t>Relationship with God declines as a consequence of burnout</a:t>
            </a:r>
          </a:p>
          <a:p>
            <a:pPr marL="803561" lvl="1" indent="-401780">
              <a:buClr>
                <a:srgbClr val="EA157A">
                  <a:lumMod val="40000"/>
                  <a:lumOff val="60000"/>
                </a:srgbClr>
              </a:buClr>
              <a:buSzPct val="100000"/>
              <a:buFont typeface="Wingdings" pitchFamily="2" charset="2"/>
              <a:buChar char="§"/>
            </a:pPr>
            <a:r>
              <a:rPr lang="en-US" sz="3600" dirty="0">
                <a:solidFill>
                  <a:prstClr val="white"/>
                </a:solidFill>
                <a:latin typeface="Calibri" pitchFamily="34" charset="0"/>
                <a:cs typeface="Calibri" pitchFamily="34" charset="0"/>
              </a:rPr>
              <a:t>David's personal relationship with God was not enough to get through to him the true nature and scope of his sinfulness. It took the </a:t>
            </a:r>
            <a:r>
              <a:rPr lang="en-US" sz="3600" dirty="0" smtClean="0">
                <a:solidFill>
                  <a:prstClr val="white"/>
                </a:solidFill>
                <a:latin typeface="Calibri" pitchFamily="34" charset="0"/>
                <a:cs typeface="Calibri" pitchFamily="34" charset="0"/>
              </a:rPr>
              <a:t>inter-</a:t>
            </a:r>
            <a:r>
              <a:rPr lang="en-US" sz="3600" dirty="0" err="1" smtClean="0">
                <a:solidFill>
                  <a:prstClr val="white"/>
                </a:solidFill>
                <a:latin typeface="Calibri" pitchFamily="34" charset="0"/>
                <a:cs typeface="Calibri" pitchFamily="34" charset="0"/>
              </a:rPr>
              <a:t>vention</a:t>
            </a:r>
            <a:r>
              <a:rPr lang="en-US" sz="3600" dirty="0" smtClean="0">
                <a:solidFill>
                  <a:prstClr val="white"/>
                </a:solidFill>
                <a:latin typeface="Calibri" pitchFamily="34" charset="0"/>
                <a:cs typeface="Calibri" pitchFamily="34" charset="0"/>
              </a:rPr>
              <a:t> </a:t>
            </a:r>
            <a:r>
              <a:rPr lang="en-US" sz="3600" dirty="0">
                <a:solidFill>
                  <a:prstClr val="white"/>
                </a:solidFill>
                <a:latin typeface="Calibri" pitchFamily="34" charset="0"/>
                <a:cs typeface="Calibri" pitchFamily="34" charset="0"/>
              </a:rPr>
              <a:t>of </a:t>
            </a:r>
            <a:r>
              <a:rPr lang="en-US" sz="3600" dirty="0" smtClean="0">
                <a:solidFill>
                  <a:prstClr val="white"/>
                </a:solidFill>
                <a:latin typeface="Calibri" pitchFamily="34" charset="0"/>
                <a:cs typeface="Calibri" pitchFamily="34" charset="0"/>
              </a:rPr>
              <a:t>Nathan.</a:t>
            </a:r>
          </a:p>
          <a:p>
            <a:pPr marL="1028747" lvl="5" indent="-571500">
              <a:buClr>
                <a:srgbClr val="92D050"/>
              </a:buClr>
              <a:buFont typeface="Wingdings" pitchFamily="2" charset="2"/>
              <a:buChar char="§"/>
            </a:pPr>
            <a:r>
              <a:rPr lang="en-GB" sz="3200" dirty="0" smtClean="0">
                <a:solidFill>
                  <a:prstClr val="white"/>
                </a:solidFill>
                <a:latin typeface="Calibri" pitchFamily="34" charset="0"/>
                <a:ea typeface="Verdana" pitchFamily="34" charset="0"/>
                <a:cs typeface="Calibri" pitchFamily="34" charset="0"/>
              </a:rPr>
              <a:t>“When burn-out occurs, a pastor may feel anger and fatigue, and have little motivation for spiritual disciplines or accountability” (Wilson &amp; Hoffman)</a:t>
            </a:r>
            <a:endParaRPr lang="en-US" sz="3600" dirty="0">
              <a:solidFill>
                <a:prstClr val="white"/>
              </a:solidFill>
            </a:endParaRPr>
          </a:p>
          <a:p>
            <a:pPr marL="200890" indent="-200890">
              <a:buClr>
                <a:srgbClr val="EA157A">
                  <a:lumMod val="40000"/>
                  <a:lumOff val="60000"/>
                </a:srgbClr>
              </a:buClr>
              <a:buSzPct val="100000"/>
              <a:buFont typeface="Wingdings" pitchFamily="2" charset="2"/>
              <a:buChar char="§"/>
            </a:pPr>
            <a:r>
              <a:rPr lang="en-US" sz="3600" dirty="0">
                <a:solidFill>
                  <a:prstClr val="white"/>
                </a:solidFill>
              </a:rPr>
              <a:t>Relationship with others declines as a consequence of burnout. </a:t>
            </a:r>
          </a:p>
        </p:txBody>
      </p:sp>
    </p:spTree>
    <p:extLst>
      <p:ext uri="{BB962C8B-B14F-4D97-AF65-F5344CB8AC3E}">
        <p14:creationId xmlns:p14="http://schemas.microsoft.com/office/powerpoint/2010/main" val="1556199367"/>
      </p:ext>
    </p:extLst>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1"/>
          <p:cNvSpPr>
            <a:spLocks/>
          </p:cNvSpPr>
          <p:nvPr/>
        </p:nvSpPr>
        <p:spPr bwMode="auto">
          <a:xfrm>
            <a:off x="533400" y="217662"/>
            <a:ext cx="8382000" cy="46791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241068" indent="-241068"/>
            <a:endParaRPr lang="en-US" sz="2400" dirty="0">
              <a:solidFill>
                <a:prstClr val="white"/>
              </a:solidFill>
            </a:endParaRPr>
          </a:p>
          <a:p>
            <a:pPr marL="241068" indent="-241068" algn="ctr"/>
            <a:r>
              <a:rPr lang="en-US" sz="4400" b="1" dirty="0">
                <a:solidFill>
                  <a:srgbClr val="FFC58B"/>
                </a:solidFill>
              </a:rPr>
              <a:t>Burnout</a:t>
            </a:r>
          </a:p>
          <a:p>
            <a:pPr marL="241068" indent="-241068">
              <a:buClr>
                <a:srgbClr val="EA157A">
                  <a:lumMod val="40000"/>
                  <a:lumOff val="60000"/>
                </a:srgbClr>
              </a:buClr>
              <a:buSzPct val="100000"/>
              <a:buFont typeface="Wingdings" pitchFamily="2" charset="2"/>
              <a:buChar char="§"/>
            </a:pPr>
            <a:r>
              <a:rPr lang="en-US" sz="4400" dirty="0" smtClean="0">
                <a:solidFill>
                  <a:prstClr val="white"/>
                </a:solidFill>
                <a:latin typeface="Calibri" pitchFamily="34" charset="0"/>
                <a:cs typeface="Calibri" pitchFamily="34" charset="0"/>
              </a:rPr>
              <a:t>The combination of loneliness, unbalance</a:t>
            </a:r>
            <a:r>
              <a:rPr lang="en-US" sz="4400" dirty="0">
                <a:solidFill>
                  <a:prstClr val="white"/>
                </a:solidFill>
                <a:latin typeface="Calibri" pitchFamily="34" charset="0"/>
                <a:cs typeface="Calibri" pitchFamily="34" charset="0"/>
              </a:rPr>
              <a:t>, narcissism, lack of accountability to God or man, and burnout creates the perfect storm for lust and sexual misconduct to occur." - </a:t>
            </a:r>
            <a:r>
              <a:rPr lang="en-US" sz="4400" i="1" dirty="0" err="1">
                <a:solidFill>
                  <a:prstClr val="white"/>
                </a:solidFill>
                <a:latin typeface="Calibri" pitchFamily="34" charset="0"/>
                <a:cs typeface="Calibri" pitchFamily="34" charset="0"/>
              </a:rPr>
              <a:t>Thoburn</a:t>
            </a:r>
            <a:r>
              <a:rPr lang="en-US" sz="4400" i="1" dirty="0">
                <a:solidFill>
                  <a:prstClr val="white"/>
                </a:solidFill>
                <a:latin typeface="Calibri" pitchFamily="34" charset="0"/>
                <a:cs typeface="Calibri" pitchFamily="34" charset="0"/>
              </a:rPr>
              <a:t> &amp; </a:t>
            </a:r>
            <a:r>
              <a:rPr lang="en-US" sz="4400" i="1" dirty="0" smtClean="0">
                <a:solidFill>
                  <a:prstClr val="white"/>
                </a:solidFill>
                <a:latin typeface="Calibri" pitchFamily="34" charset="0"/>
                <a:cs typeface="Calibri" pitchFamily="34" charset="0"/>
              </a:rPr>
              <a:t>Baker</a:t>
            </a:r>
          </a:p>
          <a:p>
            <a:pPr marL="241068" indent="-241068">
              <a:buClr>
                <a:srgbClr val="EA157A">
                  <a:lumMod val="40000"/>
                  <a:lumOff val="60000"/>
                </a:srgbClr>
              </a:buClr>
              <a:buSzPct val="100000"/>
              <a:buFont typeface="Wingdings" pitchFamily="2" charset="2"/>
              <a:buChar char="§"/>
            </a:pPr>
            <a:endParaRPr lang="en-US" sz="4400" b="1"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920055399"/>
      </p:ext>
    </p:extLst>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0"/>
            <a:ext cx="8763000" cy="1752600"/>
          </a:xfrm>
          <a:prstGeom prst="rect">
            <a:avLst/>
          </a:prstGeom>
        </p:spPr>
        <p:txBody>
          <a:bodyPr/>
          <a:lstStyle/>
          <a:p>
            <a:pPr marL="514350" indent="-514350" eaLnBrk="0" fontAlgn="base" hangingPunct="0">
              <a:spcBef>
                <a:spcPct val="20000"/>
              </a:spcBef>
              <a:spcAft>
                <a:spcPct val="0"/>
              </a:spcAft>
              <a:defRPr/>
            </a:pPr>
            <a:r>
              <a:rPr lang="en-GB" sz="3600" b="1" kern="0" dirty="0" smtClean="0">
                <a:solidFill>
                  <a:srgbClr val="D6ECFF">
                    <a:lumMod val="40000"/>
                    <a:lumOff val="60000"/>
                  </a:srgbClr>
                </a:solidFill>
                <a:latin typeface="Verdana" pitchFamily="34" charset="0"/>
                <a:ea typeface="Verdana" pitchFamily="34" charset="0"/>
                <a:cs typeface="Verdana" pitchFamily="34" charset="0"/>
              </a:rPr>
              <a:t>         </a:t>
            </a:r>
          </a:p>
          <a:p>
            <a:pPr marL="971550" lvl="1" indent="-514350" eaLnBrk="0" fontAlgn="base" hangingPunct="0">
              <a:spcBef>
                <a:spcPct val="20000"/>
              </a:spcBef>
              <a:spcAft>
                <a:spcPct val="0"/>
              </a:spcAft>
              <a:buFont typeface="+mj-lt"/>
              <a:buAutoNum type="alphaUcPeriod"/>
              <a:defRPr/>
            </a:pPr>
            <a:r>
              <a:rPr lang="en-GB" sz="3600" kern="0" dirty="0" smtClean="0">
                <a:solidFill>
                  <a:srgbClr val="FFFFFF"/>
                </a:solidFill>
                <a:latin typeface="Verdana" pitchFamily="34" charset="0"/>
                <a:ea typeface="Verdana" pitchFamily="34" charset="0"/>
                <a:cs typeface="Verdana" pitchFamily="34" charset="0"/>
              </a:rPr>
              <a:t>Marital conflict or estrangement</a:t>
            </a:r>
          </a:p>
          <a:p>
            <a:pPr marL="1428750" lvl="2" indent="-514350" eaLnBrk="0" fontAlgn="base" hangingPunct="0">
              <a:spcBef>
                <a:spcPct val="20000"/>
              </a:spcBef>
              <a:spcAft>
                <a:spcPct val="0"/>
              </a:spcAft>
              <a:buFont typeface="Wingdings" pitchFamily="2" charset="2"/>
              <a:buChar char="§"/>
              <a:defRPr/>
            </a:pPr>
            <a:r>
              <a:rPr lang="en-GB" sz="3600" kern="0" dirty="0" smtClean="0">
                <a:solidFill>
                  <a:srgbClr val="FFFFFF"/>
                </a:solidFill>
                <a:latin typeface="Verdana" pitchFamily="34" charset="0"/>
                <a:ea typeface="Verdana" pitchFamily="34" charset="0"/>
                <a:cs typeface="Verdana" pitchFamily="34" charset="0"/>
              </a:rPr>
              <a:t>41% of clergy who acted out sexually acknowledged marital dissatisfaction</a:t>
            </a:r>
          </a:p>
          <a:p>
            <a:pPr marL="1428750" lvl="2" indent="-514350" eaLnBrk="0" fontAlgn="base" hangingPunct="0">
              <a:spcBef>
                <a:spcPct val="20000"/>
              </a:spcBef>
              <a:spcAft>
                <a:spcPct val="0"/>
              </a:spcAft>
              <a:buFont typeface="Wingdings" pitchFamily="2" charset="2"/>
              <a:buChar char="§"/>
              <a:defRPr/>
            </a:pPr>
            <a:r>
              <a:rPr lang="en-GB" sz="3600" kern="0" dirty="0" smtClean="0">
                <a:solidFill>
                  <a:srgbClr val="FFFFFF"/>
                </a:solidFill>
                <a:latin typeface="Verdana" pitchFamily="34" charset="0"/>
                <a:ea typeface="Verdana" pitchFamily="34" charset="0"/>
                <a:cs typeface="Verdana" pitchFamily="34" charset="0"/>
              </a:rPr>
              <a:t>75% of those with long-standing (5-20 years) marital dissatisfaction were at risk for sexual misconduct</a:t>
            </a:r>
          </a:p>
        </p:txBody>
      </p:sp>
      <p:grpSp>
        <p:nvGrpSpPr>
          <p:cNvPr id="2" name="Group 3"/>
          <p:cNvGrpSpPr>
            <a:grpSpLocks noChangeAspect="1"/>
          </p:cNvGrpSpPr>
          <p:nvPr/>
        </p:nvGrpSpPr>
        <p:grpSpPr>
          <a:xfrm>
            <a:off x="219548" y="228600"/>
            <a:ext cx="1837852" cy="1837852"/>
            <a:chOff x="5410200" y="533400"/>
            <a:chExt cx="3403763" cy="3403763"/>
          </a:xfrm>
        </p:grpSpPr>
        <p:grpSp>
          <p:nvGrpSpPr>
            <p:cNvPr id="4" name="Group 14"/>
            <p:cNvGrpSpPr>
              <a:grpSpLocks noChangeAspect="1"/>
            </p:cNvGrpSpPr>
            <p:nvPr/>
          </p:nvGrpSpPr>
          <p:grpSpPr>
            <a:xfrm>
              <a:off x="5410200" y="533400"/>
              <a:ext cx="3403763" cy="3403763"/>
              <a:chOff x="1904994" y="2"/>
              <a:chExt cx="6446519" cy="6446519"/>
            </a:xfrm>
          </p:grpSpPr>
          <p:sp>
            <p:nvSpPr>
              <p:cNvPr id="15" name="Oval 14"/>
              <p:cNvSpPr>
                <a:spLocks noChangeAspect="1"/>
              </p:cNvSpPr>
              <p:nvPr/>
            </p:nvSpPr>
            <p:spPr>
              <a:xfrm>
                <a:off x="1904994" y="2"/>
                <a:ext cx="6446519" cy="6446519"/>
              </a:xfrm>
              <a:prstGeom prst="ellipse">
                <a:avLst/>
              </a:prstGeom>
              <a:solidFill>
                <a:schemeClr val="tx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Oval 4"/>
              <p:cNvSpPr/>
              <p:nvPr/>
            </p:nvSpPr>
            <p:spPr>
              <a:xfrm>
                <a:off x="4375243" y="342899"/>
                <a:ext cx="1917496" cy="10287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6032" tIns="256032" rIns="256032" bIns="256032" numCol="1" spcCol="1270" anchor="ctr" anchorCtr="0">
                <a:noAutofit/>
              </a:bodyPr>
              <a:lstStyle/>
              <a:p>
                <a:pPr algn="ctr" defTabSz="1600200">
                  <a:lnSpc>
                    <a:spcPct val="90000"/>
                  </a:lnSpc>
                  <a:spcBef>
                    <a:spcPct val="0"/>
                  </a:spcBef>
                  <a:spcAft>
                    <a:spcPct val="35000"/>
                  </a:spcAft>
                </a:pPr>
                <a:endParaRPr lang="en-US" sz="3600" b="1" dirty="0">
                  <a:solidFill>
                    <a:prstClr val="white"/>
                  </a:solidFill>
                </a:endParaRPr>
              </a:p>
            </p:txBody>
          </p:sp>
        </p:grpSp>
        <p:grpSp>
          <p:nvGrpSpPr>
            <p:cNvPr id="5" name="Group 17"/>
            <p:cNvGrpSpPr>
              <a:grpSpLocks noChangeAspect="1"/>
            </p:cNvGrpSpPr>
            <p:nvPr/>
          </p:nvGrpSpPr>
          <p:grpSpPr>
            <a:xfrm>
              <a:off x="5791200" y="1143000"/>
              <a:ext cx="2743200" cy="2743200"/>
              <a:chOff x="2590806" y="1371599"/>
              <a:chExt cx="5486400" cy="5486400"/>
            </a:xfrm>
          </p:grpSpPr>
          <p:sp>
            <p:nvSpPr>
              <p:cNvPr id="13" name="Oval 12"/>
              <p:cNvSpPr/>
              <p:nvPr/>
            </p:nvSpPr>
            <p:spPr>
              <a:xfrm>
                <a:off x="2590806" y="1371599"/>
                <a:ext cx="5486400" cy="5486400"/>
              </a:xfrm>
              <a:prstGeom prst="ellipse">
                <a:avLst/>
              </a:prstGeom>
              <a:solidFill>
                <a:schemeClr val="tx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4" name="Oval 4"/>
              <p:cNvSpPr/>
              <p:nvPr/>
            </p:nvSpPr>
            <p:spPr>
              <a:xfrm>
                <a:off x="4375257" y="1700783"/>
                <a:ext cx="1917496" cy="9875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pPr>
                <a:endParaRPr lang="en-US" sz="3500" b="1" dirty="0">
                  <a:solidFill>
                    <a:prstClr val="black"/>
                  </a:solidFill>
                </a:endParaRPr>
              </a:p>
            </p:txBody>
          </p:sp>
        </p:grpSp>
        <p:grpSp>
          <p:nvGrpSpPr>
            <p:cNvPr id="6" name="Group 9"/>
            <p:cNvGrpSpPr>
              <a:grpSpLocks noChangeAspect="1"/>
            </p:cNvGrpSpPr>
            <p:nvPr/>
          </p:nvGrpSpPr>
          <p:grpSpPr>
            <a:xfrm>
              <a:off x="6172200" y="1828800"/>
              <a:ext cx="2057400" cy="2057400"/>
              <a:chOff x="3276619" y="2743199"/>
              <a:chExt cx="4114800" cy="4114800"/>
            </a:xfrm>
          </p:grpSpPr>
          <p:sp>
            <p:nvSpPr>
              <p:cNvPr id="11" name="Oval 10"/>
              <p:cNvSpPr/>
              <p:nvPr/>
            </p:nvSpPr>
            <p:spPr>
              <a:xfrm>
                <a:off x="3276619" y="2743199"/>
                <a:ext cx="4114800" cy="4114800"/>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2" name="Oval 4"/>
              <p:cNvSpPr/>
              <p:nvPr/>
            </p:nvSpPr>
            <p:spPr>
              <a:xfrm>
                <a:off x="4375271" y="3051809"/>
                <a:ext cx="1917496" cy="9258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227584" rIns="227584" bIns="227584" numCol="1" spcCol="1270" anchor="ctr" anchorCtr="0">
                <a:noAutofit/>
              </a:bodyPr>
              <a:lstStyle/>
              <a:p>
                <a:pPr algn="ctr" defTabSz="1422400">
                  <a:lnSpc>
                    <a:spcPct val="90000"/>
                  </a:lnSpc>
                  <a:spcBef>
                    <a:spcPct val="0"/>
                  </a:spcBef>
                  <a:spcAft>
                    <a:spcPct val="35000"/>
                  </a:spcAft>
                </a:pPr>
                <a:endParaRPr lang="en-US" sz="3200" b="1" dirty="0">
                  <a:solidFill>
                    <a:prstClr val="white"/>
                  </a:solidFill>
                </a:endParaRPr>
              </a:p>
            </p:txBody>
          </p:sp>
        </p:grpSp>
        <p:grpSp>
          <p:nvGrpSpPr>
            <p:cNvPr id="7" name="Group 31"/>
            <p:cNvGrpSpPr>
              <a:grpSpLocks noChangeAspect="1"/>
            </p:cNvGrpSpPr>
            <p:nvPr/>
          </p:nvGrpSpPr>
          <p:grpSpPr>
            <a:xfrm>
              <a:off x="6553200" y="2514600"/>
              <a:ext cx="1371600" cy="1371600"/>
              <a:chOff x="3962406" y="4114800"/>
              <a:chExt cx="2743200" cy="2743200"/>
            </a:xfrm>
          </p:grpSpPr>
          <p:sp>
            <p:nvSpPr>
              <p:cNvPr id="9" name="Oval 8"/>
              <p:cNvSpPr/>
              <p:nvPr/>
            </p:nvSpPr>
            <p:spPr>
              <a:xfrm>
                <a:off x="3962406" y="4114800"/>
                <a:ext cx="2743200" cy="2743200"/>
              </a:xfrm>
              <a:prstGeom prst="ellipse">
                <a:avLst/>
              </a:prstGeom>
              <a:solidFill>
                <a:schemeClr val="tx1">
                  <a:lumMod val="8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0" name="Oval 4"/>
              <p:cNvSpPr/>
              <p:nvPr/>
            </p:nvSpPr>
            <p:spPr>
              <a:xfrm>
                <a:off x="4364138" y="4800600"/>
                <a:ext cx="1939735" cy="1371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1376" tIns="341376" rIns="341376" bIns="341376" numCol="1" spcCol="1270" anchor="ctr" anchorCtr="0">
                <a:noAutofit/>
              </a:bodyPr>
              <a:lstStyle/>
              <a:p>
                <a:pPr algn="ctr" defTabSz="2133600">
                  <a:lnSpc>
                    <a:spcPct val="90000"/>
                  </a:lnSpc>
                  <a:spcBef>
                    <a:spcPct val="0"/>
                  </a:spcBef>
                  <a:spcAft>
                    <a:spcPct val="35000"/>
                  </a:spcAft>
                </a:pPr>
                <a:endParaRPr lang="en-US" sz="4800" b="1" dirty="0">
                  <a:solidFill>
                    <a:prstClr val="black"/>
                  </a:solidFill>
                </a:endParaRPr>
              </a:p>
            </p:txBody>
          </p:sp>
        </p:grpSp>
      </p:grpSp>
      <p:sp>
        <p:nvSpPr>
          <p:cNvPr id="17" name="Title 1"/>
          <p:cNvSpPr txBox="1">
            <a:spLocks/>
          </p:cNvSpPr>
          <p:nvPr/>
        </p:nvSpPr>
        <p:spPr>
          <a:xfrm>
            <a:off x="1905000" y="38100"/>
            <a:ext cx="7239000" cy="1562100"/>
          </a:xfrm>
          <a:prstGeom prst="rect">
            <a:avLst/>
          </a:prstGeom>
        </p:spPr>
        <p:txBody>
          <a:bodyPr vert="horz" lIns="91440" tIns="45720" rIns="91440" bIns="45720" rtlCol="0" anchor="ctr">
            <a:noAutofit/>
          </a:bodyPr>
          <a:lstStyle/>
          <a:p>
            <a:pPr algn="ctr">
              <a:spcBef>
                <a:spcPct val="0"/>
              </a:spcBef>
              <a:defRPr/>
            </a:pPr>
            <a:r>
              <a:rPr lang="en-GB" sz="3600" b="1" dirty="0" smtClean="0">
                <a:solidFill>
                  <a:srgbClr val="FFC58B"/>
                </a:solidFill>
                <a:latin typeface="Verdana" pitchFamily="34" charset="0"/>
                <a:ea typeface="Verdana" pitchFamily="34" charset="0"/>
                <a:cs typeface="Verdana" pitchFamily="34" charset="0"/>
              </a:rPr>
              <a:t>Why are missionaries in the “At Risk” group ?</a:t>
            </a:r>
            <a:r>
              <a:rPr lang="en-GB" sz="3600" dirty="0" smtClean="0">
                <a:solidFill>
                  <a:prstClr val="black"/>
                </a:solidFill>
                <a:latin typeface="Verdana" pitchFamily="34" charset="0"/>
                <a:ea typeface="Verdana" pitchFamily="34" charset="0"/>
                <a:cs typeface="Verdana" pitchFamily="34" charset="0"/>
              </a:rPr>
              <a:t/>
            </a:r>
            <a:br>
              <a:rPr lang="en-GB" sz="3600" dirty="0" smtClean="0">
                <a:solidFill>
                  <a:prstClr val="black"/>
                </a:solidFill>
                <a:latin typeface="Verdana" pitchFamily="34" charset="0"/>
                <a:ea typeface="Verdana" pitchFamily="34" charset="0"/>
                <a:cs typeface="Verdana" pitchFamily="34" charset="0"/>
              </a:rPr>
            </a:br>
            <a:endParaRPr lang="en-GB" sz="3600" dirty="0">
              <a:solidFill>
                <a:prstClr val="black"/>
              </a:solidFill>
              <a:latin typeface="Verdana" pitchFamily="34" charset="0"/>
              <a:ea typeface="Verdana" pitchFamily="34" charset="0"/>
              <a:cs typeface="Verdana" pitchFamily="34" charset="0"/>
            </a:endParaRPr>
          </a:p>
        </p:txBody>
      </p:sp>
      <p:sp>
        <p:nvSpPr>
          <p:cNvPr id="18" name="TextBox 17"/>
          <p:cNvSpPr txBox="1"/>
          <p:nvPr/>
        </p:nvSpPr>
        <p:spPr>
          <a:xfrm>
            <a:off x="2438400" y="1219200"/>
            <a:ext cx="5486400" cy="707886"/>
          </a:xfrm>
          <a:prstGeom prst="rect">
            <a:avLst/>
          </a:prstGeom>
          <a:solidFill>
            <a:srgbClr val="92D050"/>
          </a:solidFill>
        </p:spPr>
        <p:txBody>
          <a:bodyPr wrap="square" rtlCol="0">
            <a:spAutoFit/>
          </a:bodyPr>
          <a:lstStyle/>
          <a:p>
            <a:r>
              <a:rPr lang="en-US" sz="4000" b="1" dirty="0" smtClean="0">
                <a:solidFill>
                  <a:prstClr val="black"/>
                </a:solidFill>
                <a:latin typeface="Calibri" pitchFamily="34" charset="0"/>
                <a:cs typeface="Calibri" pitchFamily="34" charset="0"/>
              </a:rPr>
              <a:t>2. Interpersonal factors</a:t>
            </a:r>
            <a:endParaRPr lang="en-US" sz="4000" b="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17749489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3600" b="1" dirty="0" smtClean="0"/>
              <a:t>And oh God let us be</a:t>
            </a:r>
            <a:br>
              <a:rPr lang="en-US" sz="3600" b="1" dirty="0" smtClean="0"/>
            </a:br>
            <a:r>
              <a:rPr lang="en-US" sz="3600" b="1" dirty="0" smtClean="0"/>
              <a:t>A generation that seeks</a:t>
            </a:r>
            <a:br>
              <a:rPr lang="en-US" sz="3600" b="1" dirty="0" smtClean="0"/>
            </a:br>
            <a:r>
              <a:rPr lang="en-US" sz="3600" b="1" dirty="0" err="1" smtClean="0"/>
              <a:t>Seeks</a:t>
            </a:r>
            <a:r>
              <a:rPr lang="en-US" sz="3600" b="1" dirty="0" smtClean="0"/>
              <a:t> your face</a:t>
            </a:r>
            <a:br>
              <a:rPr lang="en-US" sz="3600" b="1" dirty="0" smtClean="0"/>
            </a:br>
            <a:r>
              <a:rPr lang="en-US" sz="3600" b="1" dirty="0" smtClean="0"/>
              <a:t>Oh God of Jacob</a:t>
            </a:r>
            <a:br>
              <a:rPr lang="en-US" sz="3600" b="1" dirty="0" smtClean="0"/>
            </a:br>
            <a:r>
              <a:rPr lang="en-US" sz="3600" b="1" dirty="0" smtClean="0"/>
              <a:t>And oh God let us be</a:t>
            </a:r>
            <a:br>
              <a:rPr lang="en-US" sz="3600" b="1" dirty="0" smtClean="0"/>
            </a:br>
            <a:r>
              <a:rPr lang="en-US" sz="3600" b="1" dirty="0" smtClean="0"/>
              <a:t>A generation that seeks</a:t>
            </a:r>
            <a:br>
              <a:rPr lang="en-US" sz="3600" b="1" dirty="0" smtClean="0"/>
            </a:br>
            <a:r>
              <a:rPr lang="en-US" sz="3600" b="1" dirty="0" err="1" smtClean="0"/>
              <a:t>Seeks</a:t>
            </a:r>
            <a:r>
              <a:rPr lang="en-US" sz="3600" b="1" dirty="0" smtClean="0"/>
              <a:t> your face</a:t>
            </a:r>
            <a:br>
              <a:rPr lang="en-US" sz="3600" b="1" dirty="0" smtClean="0"/>
            </a:br>
            <a:r>
              <a:rPr lang="en-US" sz="3600" b="1" dirty="0" smtClean="0"/>
              <a:t>Oh God of Jacob</a:t>
            </a:r>
          </a:p>
          <a:p>
            <a:pPr marL="0" indent="0">
              <a:buNone/>
            </a:pPr>
            <a:endParaRPr lang="en-US" sz="3600" b="1" dirty="0"/>
          </a:p>
        </p:txBody>
      </p:sp>
    </p:spTree>
    <p:extLst>
      <p:ext uri="{BB962C8B-B14F-4D97-AF65-F5344CB8AC3E}">
        <p14:creationId xmlns:p14="http://schemas.microsoft.com/office/powerpoint/2010/main" val="12438572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05000" y="38100"/>
            <a:ext cx="7239000" cy="1562100"/>
          </a:xfrm>
          <a:prstGeom prst="rect">
            <a:avLst/>
          </a:prstGeom>
        </p:spPr>
        <p:txBody>
          <a:bodyPr vert="horz" lIns="91440" tIns="45720" rIns="91440" bIns="45720" rtlCol="0" anchor="ctr">
            <a:normAutofit fontScale="92500" lnSpcReduction="10000"/>
          </a:bodyPr>
          <a:lstStyle/>
          <a:p>
            <a:pPr algn="ctr">
              <a:spcBef>
                <a:spcPct val="0"/>
              </a:spcBef>
              <a:defRPr/>
            </a:pPr>
            <a:r>
              <a:rPr lang="en-GB" sz="3600" b="1" dirty="0" smtClean="0">
                <a:solidFill>
                  <a:srgbClr val="FFC58B"/>
                </a:solidFill>
                <a:latin typeface="Verdana" pitchFamily="34" charset="0"/>
                <a:ea typeface="Verdana" pitchFamily="34" charset="0"/>
                <a:cs typeface="Verdana" pitchFamily="34" charset="0"/>
              </a:rPr>
              <a:t>Why are missionaries in the “At Risk” group ?</a:t>
            </a:r>
            <a:r>
              <a:rPr lang="en-GB" sz="3600" dirty="0" smtClean="0">
                <a:solidFill>
                  <a:srgbClr val="FFC58B"/>
                </a:solidFill>
                <a:latin typeface="Verdana" pitchFamily="34" charset="0"/>
                <a:ea typeface="Verdana" pitchFamily="34" charset="0"/>
                <a:cs typeface="Verdana" pitchFamily="34" charset="0"/>
              </a:rPr>
              <a:t/>
            </a:r>
            <a:br>
              <a:rPr lang="en-GB" sz="3600" dirty="0" smtClean="0">
                <a:solidFill>
                  <a:srgbClr val="FFC58B"/>
                </a:solidFill>
                <a:latin typeface="Verdana" pitchFamily="34" charset="0"/>
                <a:ea typeface="Verdana" pitchFamily="34" charset="0"/>
                <a:cs typeface="Verdana" pitchFamily="34" charset="0"/>
              </a:rPr>
            </a:br>
            <a:endParaRPr lang="en-GB" sz="3600" dirty="0">
              <a:solidFill>
                <a:srgbClr val="FFC58B"/>
              </a:solidFill>
              <a:latin typeface="Verdana" pitchFamily="34" charset="0"/>
              <a:ea typeface="Verdana" pitchFamily="34" charset="0"/>
              <a:cs typeface="Verdana" pitchFamily="34" charset="0"/>
            </a:endParaRPr>
          </a:p>
        </p:txBody>
      </p:sp>
      <p:grpSp>
        <p:nvGrpSpPr>
          <p:cNvPr id="2" name="Group 17"/>
          <p:cNvGrpSpPr>
            <a:grpSpLocks noChangeAspect="1"/>
          </p:cNvGrpSpPr>
          <p:nvPr/>
        </p:nvGrpSpPr>
        <p:grpSpPr>
          <a:xfrm>
            <a:off x="152400" y="0"/>
            <a:ext cx="1837852" cy="1837852"/>
            <a:chOff x="5410200" y="533400"/>
            <a:chExt cx="3403763" cy="3403763"/>
          </a:xfrm>
        </p:grpSpPr>
        <p:grpSp>
          <p:nvGrpSpPr>
            <p:cNvPr id="3" name="Group 14"/>
            <p:cNvGrpSpPr>
              <a:grpSpLocks noChangeAspect="1"/>
            </p:cNvGrpSpPr>
            <p:nvPr/>
          </p:nvGrpSpPr>
          <p:grpSpPr>
            <a:xfrm>
              <a:off x="5410200" y="533400"/>
              <a:ext cx="3403763" cy="3403763"/>
              <a:chOff x="1904994" y="2"/>
              <a:chExt cx="6446519" cy="6446519"/>
            </a:xfrm>
          </p:grpSpPr>
          <p:sp>
            <p:nvSpPr>
              <p:cNvPr id="29" name="Oval 28"/>
              <p:cNvSpPr>
                <a:spLocks noChangeAspect="1"/>
              </p:cNvSpPr>
              <p:nvPr/>
            </p:nvSpPr>
            <p:spPr>
              <a:xfrm>
                <a:off x="1904994" y="2"/>
                <a:ext cx="6446519" cy="6446519"/>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p:spPr>
          </p:sp>
          <p:sp>
            <p:nvSpPr>
              <p:cNvPr id="30" name="Oval 4"/>
              <p:cNvSpPr/>
              <p:nvPr/>
            </p:nvSpPr>
            <p:spPr>
              <a:xfrm>
                <a:off x="4375243" y="342899"/>
                <a:ext cx="1917496" cy="1028700"/>
              </a:xfrm>
              <a:prstGeom prst="rect">
                <a:avLst/>
              </a:prstGeom>
              <a:noFill/>
              <a:ln>
                <a:noFill/>
              </a:ln>
              <a:effectLst/>
            </p:spPr>
            <p:txBody>
              <a:bodyPr spcFirstLastPara="0" vert="horz" wrap="square" lIns="256032" tIns="256032" rIns="256032" bIns="256032" numCol="1" spcCol="1270" anchor="ctr" anchorCtr="0">
                <a:noAutofit/>
              </a:bodyPr>
              <a:lstStyle/>
              <a:p>
                <a:pPr algn="ctr" defTabSz="1600200">
                  <a:lnSpc>
                    <a:spcPct val="90000"/>
                  </a:lnSpc>
                  <a:spcBef>
                    <a:spcPct val="0"/>
                  </a:spcBef>
                  <a:spcAft>
                    <a:spcPct val="35000"/>
                  </a:spcAft>
                  <a:defRPr/>
                </a:pPr>
                <a:endParaRPr lang="en-US" sz="3600" b="1" dirty="0">
                  <a:solidFill>
                    <a:sysClr val="windowText" lastClr="000000"/>
                  </a:solidFill>
                  <a:latin typeface="Calibri"/>
                </a:endParaRPr>
              </a:p>
            </p:txBody>
          </p:sp>
        </p:grpSp>
        <p:grpSp>
          <p:nvGrpSpPr>
            <p:cNvPr id="5" name="Group 17"/>
            <p:cNvGrpSpPr>
              <a:grpSpLocks noChangeAspect="1"/>
            </p:cNvGrpSpPr>
            <p:nvPr/>
          </p:nvGrpSpPr>
          <p:grpSpPr>
            <a:xfrm>
              <a:off x="5791200" y="1143000"/>
              <a:ext cx="2743200" cy="2743200"/>
              <a:chOff x="2590806" y="1371599"/>
              <a:chExt cx="5486400" cy="5486400"/>
            </a:xfrm>
          </p:grpSpPr>
          <p:sp>
            <p:nvSpPr>
              <p:cNvPr id="27" name="Oval 26"/>
              <p:cNvSpPr/>
              <p:nvPr/>
            </p:nvSpPr>
            <p:spPr>
              <a:xfrm>
                <a:off x="2590806" y="1371599"/>
                <a:ext cx="5486400" cy="5486400"/>
              </a:xfrm>
              <a:prstGeom prst="ellipse">
                <a:avLst/>
              </a:prstGeom>
              <a:solidFill>
                <a:srgbClr val="C32D2E"/>
              </a:solidFill>
              <a:ln w="25400" cap="flat" cmpd="sng" algn="ctr">
                <a:solidFill>
                  <a:sysClr val="window" lastClr="FFFFFF">
                    <a:hueOff val="0"/>
                    <a:satOff val="0"/>
                    <a:lumOff val="0"/>
                    <a:alphaOff val="0"/>
                  </a:sysClr>
                </a:solidFill>
                <a:prstDash val="solid"/>
              </a:ln>
              <a:effectLst/>
            </p:spPr>
          </p:sp>
          <p:sp>
            <p:nvSpPr>
              <p:cNvPr id="28" name="Oval 4"/>
              <p:cNvSpPr/>
              <p:nvPr/>
            </p:nvSpPr>
            <p:spPr>
              <a:xfrm>
                <a:off x="4375257" y="1700783"/>
                <a:ext cx="1917496" cy="987552"/>
              </a:xfrm>
              <a:prstGeom prst="rect">
                <a:avLst/>
              </a:prstGeom>
              <a:noFill/>
              <a:ln>
                <a:noFill/>
              </a:ln>
              <a:effectLst/>
            </p:spPr>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defRPr/>
                </a:pPr>
                <a:endParaRPr lang="en-US" sz="3500" b="1" dirty="0">
                  <a:solidFill>
                    <a:sysClr val="window" lastClr="FFFFFF"/>
                  </a:solidFill>
                  <a:latin typeface="Calibri"/>
                </a:endParaRPr>
              </a:p>
            </p:txBody>
          </p:sp>
        </p:grpSp>
        <p:grpSp>
          <p:nvGrpSpPr>
            <p:cNvPr id="6" name="Group 9"/>
            <p:cNvGrpSpPr>
              <a:grpSpLocks noChangeAspect="1"/>
            </p:cNvGrpSpPr>
            <p:nvPr/>
          </p:nvGrpSpPr>
          <p:grpSpPr>
            <a:xfrm>
              <a:off x="6172200" y="1828800"/>
              <a:ext cx="2057400" cy="2057400"/>
              <a:chOff x="3276619" y="2743199"/>
              <a:chExt cx="4114800" cy="4114800"/>
            </a:xfrm>
          </p:grpSpPr>
          <p:sp>
            <p:nvSpPr>
              <p:cNvPr id="25" name="Oval 24"/>
              <p:cNvSpPr/>
              <p:nvPr/>
            </p:nvSpPr>
            <p:spPr>
              <a:xfrm>
                <a:off x="3276619" y="2743199"/>
                <a:ext cx="4114800" cy="4114800"/>
              </a:xfrm>
              <a:prstGeom prst="ellipse">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p:spPr>
          </p:sp>
          <p:sp>
            <p:nvSpPr>
              <p:cNvPr id="26" name="Oval 4"/>
              <p:cNvSpPr/>
              <p:nvPr/>
            </p:nvSpPr>
            <p:spPr>
              <a:xfrm>
                <a:off x="4375271" y="3051809"/>
                <a:ext cx="1917496" cy="925830"/>
              </a:xfrm>
              <a:prstGeom prst="rect">
                <a:avLst/>
              </a:prstGeom>
              <a:noFill/>
              <a:ln>
                <a:noFill/>
              </a:ln>
              <a:effectLst/>
            </p:spPr>
            <p:txBody>
              <a:bodyPr spcFirstLastPara="0" vert="horz" wrap="square" lIns="227584" tIns="227584" rIns="227584" bIns="227584" numCol="1" spcCol="1270" anchor="ctr" anchorCtr="0">
                <a:noAutofit/>
              </a:bodyPr>
              <a:lstStyle/>
              <a:p>
                <a:pPr algn="ctr" defTabSz="1422400">
                  <a:lnSpc>
                    <a:spcPct val="90000"/>
                  </a:lnSpc>
                  <a:spcBef>
                    <a:spcPct val="0"/>
                  </a:spcBef>
                  <a:spcAft>
                    <a:spcPct val="35000"/>
                  </a:spcAft>
                  <a:defRPr/>
                </a:pPr>
                <a:endParaRPr lang="en-US" sz="3200" b="1" dirty="0">
                  <a:solidFill>
                    <a:sysClr val="windowText" lastClr="000000"/>
                  </a:solidFill>
                  <a:latin typeface="Calibri"/>
                </a:endParaRPr>
              </a:p>
            </p:txBody>
          </p:sp>
        </p:grpSp>
        <p:grpSp>
          <p:nvGrpSpPr>
            <p:cNvPr id="7" name="Group 31"/>
            <p:cNvGrpSpPr>
              <a:grpSpLocks noChangeAspect="1"/>
            </p:cNvGrpSpPr>
            <p:nvPr/>
          </p:nvGrpSpPr>
          <p:grpSpPr>
            <a:xfrm>
              <a:off x="6553200" y="2514600"/>
              <a:ext cx="1371600" cy="1371600"/>
              <a:chOff x="3962406" y="4114800"/>
              <a:chExt cx="2743200" cy="2743200"/>
            </a:xfrm>
          </p:grpSpPr>
          <p:sp>
            <p:nvSpPr>
              <p:cNvPr id="23" name="Oval 22"/>
              <p:cNvSpPr/>
              <p:nvPr/>
            </p:nvSpPr>
            <p:spPr>
              <a:xfrm>
                <a:off x="3962406" y="4114800"/>
                <a:ext cx="2743200" cy="2743200"/>
              </a:xfrm>
              <a:prstGeom prst="ellipse">
                <a:avLst/>
              </a:prstGeom>
              <a:solidFill>
                <a:sysClr val="window" lastClr="FFFFFF">
                  <a:lumMod val="85000"/>
                </a:sysClr>
              </a:solidFill>
              <a:ln w="25400" cap="flat" cmpd="sng" algn="ctr">
                <a:solidFill>
                  <a:sysClr val="window" lastClr="FFFFFF">
                    <a:hueOff val="0"/>
                    <a:satOff val="0"/>
                    <a:lumOff val="0"/>
                    <a:alphaOff val="0"/>
                  </a:sysClr>
                </a:solidFill>
                <a:prstDash val="solid"/>
              </a:ln>
              <a:effectLst/>
            </p:spPr>
          </p:sp>
          <p:sp>
            <p:nvSpPr>
              <p:cNvPr id="24" name="Oval 4"/>
              <p:cNvSpPr/>
              <p:nvPr/>
            </p:nvSpPr>
            <p:spPr>
              <a:xfrm>
                <a:off x="4364138" y="4800600"/>
                <a:ext cx="1939735" cy="1371600"/>
              </a:xfrm>
              <a:prstGeom prst="rect">
                <a:avLst/>
              </a:prstGeom>
              <a:noFill/>
              <a:ln>
                <a:noFill/>
              </a:ln>
              <a:effectLst/>
            </p:spPr>
            <p:txBody>
              <a:bodyPr spcFirstLastPara="0" vert="horz" wrap="square" lIns="341376" tIns="341376" rIns="341376" bIns="341376" numCol="1" spcCol="1270" anchor="ctr" anchorCtr="0">
                <a:noAutofit/>
              </a:bodyPr>
              <a:lstStyle/>
              <a:p>
                <a:pPr algn="ctr" defTabSz="2133600">
                  <a:lnSpc>
                    <a:spcPct val="90000"/>
                  </a:lnSpc>
                  <a:spcBef>
                    <a:spcPct val="0"/>
                  </a:spcBef>
                  <a:spcAft>
                    <a:spcPct val="35000"/>
                  </a:spcAft>
                  <a:defRPr/>
                </a:pPr>
                <a:endParaRPr lang="en-US" sz="4800" b="1" dirty="0">
                  <a:solidFill>
                    <a:sysClr val="window" lastClr="FFFFFF"/>
                  </a:solidFill>
                  <a:latin typeface="Calibri"/>
                </a:endParaRPr>
              </a:p>
            </p:txBody>
          </p:sp>
        </p:grpSp>
      </p:grpSp>
      <p:sp>
        <p:nvSpPr>
          <p:cNvPr id="31" name="TextBox 30"/>
          <p:cNvSpPr txBox="1"/>
          <p:nvPr/>
        </p:nvSpPr>
        <p:spPr>
          <a:xfrm>
            <a:off x="2438400" y="1219200"/>
            <a:ext cx="6477000" cy="707886"/>
          </a:xfrm>
          <a:prstGeom prst="rect">
            <a:avLst/>
          </a:prstGeom>
          <a:solidFill>
            <a:srgbClr val="B40000"/>
          </a:solidFill>
        </p:spPr>
        <p:txBody>
          <a:bodyPr wrap="square" rtlCol="0">
            <a:spAutoFit/>
          </a:bodyPr>
          <a:lstStyle/>
          <a:p>
            <a:r>
              <a:rPr lang="en-US" sz="4000" dirty="0" smtClean="0">
                <a:solidFill>
                  <a:prstClr val="white"/>
                </a:solidFill>
                <a:latin typeface="Calibri" pitchFamily="34" charset="0"/>
                <a:cs typeface="Calibri" pitchFamily="34" charset="0"/>
              </a:rPr>
              <a:t>3. Host Environmental factors</a:t>
            </a:r>
            <a:endParaRPr lang="en-US" sz="4000" dirty="0">
              <a:solidFill>
                <a:prstClr val="white"/>
              </a:solidFill>
              <a:latin typeface="Calibri" pitchFamily="34" charset="0"/>
              <a:cs typeface="Calibri" pitchFamily="34" charset="0"/>
            </a:endParaRPr>
          </a:p>
        </p:txBody>
      </p:sp>
      <p:sp>
        <p:nvSpPr>
          <p:cNvPr id="32" name="TextBox 31"/>
          <p:cNvSpPr txBox="1"/>
          <p:nvPr/>
        </p:nvSpPr>
        <p:spPr>
          <a:xfrm>
            <a:off x="1143000" y="2286000"/>
            <a:ext cx="7467600" cy="4524315"/>
          </a:xfrm>
          <a:prstGeom prst="rect">
            <a:avLst/>
          </a:prstGeom>
          <a:noFill/>
        </p:spPr>
        <p:txBody>
          <a:bodyPr wrap="square" rtlCol="0">
            <a:spAutoFit/>
          </a:bodyPr>
          <a:lstStyle/>
          <a:p>
            <a:pPr>
              <a:buClr>
                <a:srgbClr val="92D050"/>
              </a:buClr>
              <a:buFont typeface="Wingdings" pitchFamily="2" charset="2"/>
              <a:buChar char="§"/>
            </a:pPr>
            <a:r>
              <a:rPr lang="en-US" sz="3600" dirty="0" smtClean="0">
                <a:solidFill>
                  <a:prstClr val="white"/>
                </a:solidFill>
                <a:latin typeface="Calibri" pitchFamily="34" charset="0"/>
                <a:cs typeface="Calibri" pitchFamily="34" charset="0"/>
              </a:rPr>
              <a:t>Cambodian culture leans much more toward normalization of prostitution as compared to most missionary sending countries.</a:t>
            </a:r>
          </a:p>
          <a:p>
            <a:pPr>
              <a:buClr>
                <a:srgbClr val="92D050"/>
              </a:buClr>
              <a:buFont typeface="Wingdings" pitchFamily="2" charset="2"/>
              <a:buChar char="§"/>
            </a:pPr>
            <a:r>
              <a:rPr lang="en-US" sz="3600" dirty="0" smtClean="0">
                <a:solidFill>
                  <a:prstClr val="white"/>
                </a:solidFill>
                <a:latin typeface="Calibri" pitchFamily="34" charset="0"/>
                <a:cs typeface="Calibri" pitchFamily="34" charset="0"/>
              </a:rPr>
              <a:t>Massage businesses are ubiquitous.</a:t>
            </a:r>
          </a:p>
          <a:p>
            <a:pPr lvl="1">
              <a:buClr>
                <a:srgbClr val="92D050"/>
              </a:buClr>
              <a:buFont typeface="Wingdings" pitchFamily="2" charset="2"/>
              <a:buChar char="§"/>
            </a:pPr>
            <a:r>
              <a:rPr lang="en-US" sz="3600" dirty="0" smtClean="0">
                <a:solidFill>
                  <a:prstClr val="white"/>
                </a:solidFill>
                <a:latin typeface="Calibri" pitchFamily="34" charset="0"/>
                <a:cs typeface="Calibri" pitchFamily="34" charset="0"/>
              </a:rPr>
              <a:t>No clear boundaries between “legitimate” massage and erotic massage   </a:t>
            </a:r>
            <a:endParaRPr lang="en-US" sz="36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1466197519"/>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 y="38100"/>
            <a:ext cx="9182100" cy="1562100"/>
          </a:xfrm>
          <a:prstGeom prst="rect">
            <a:avLst/>
          </a:prstGeom>
        </p:spPr>
        <p:txBody>
          <a:bodyPr vert="horz" lIns="91440" tIns="45720" rIns="91440" bIns="45720" rtlCol="0" anchor="ctr">
            <a:noAutofit/>
          </a:bodyPr>
          <a:lstStyle/>
          <a:p>
            <a:pPr algn="ctr">
              <a:spcBef>
                <a:spcPct val="0"/>
              </a:spcBef>
              <a:defRPr/>
            </a:pPr>
            <a:r>
              <a:rPr lang="en-GB" sz="3600" b="1" dirty="0" smtClean="0">
                <a:solidFill>
                  <a:srgbClr val="FFC58B"/>
                </a:solidFill>
                <a:latin typeface="Verdana" pitchFamily="34" charset="0"/>
                <a:ea typeface="Verdana" pitchFamily="34" charset="0"/>
                <a:cs typeface="Verdana" pitchFamily="34" charset="0"/>
              </a:rPr>
              <a:t>Why are missionaries in the “At Risk” group ?</a:t>
            </a:r>
            <a:r>
              <a:rPr lang="en-GB" sz="3600" dirty="0" smtClean="0">
                <a:solidFill>
                  <a:srgbClr val="EA157A">
                    <a:lumMod val="60000"/>
                    <a:lumOff val="40000"/>
                  </a:srgbClr>
                </a:solidFill>
                <a:latin typeface="Verdana" pitchFamily="34" charset="0"/>
                <a:ea typeface="Verdana" pitchFamily="34" charset="0"/>
                <a:cs typeface="Verdana" pitchFamily="34" charset="0"/>
              </a:rPr>
              <a:t/>
            </a:r>
            <a:br>
              <a:rPr lang="en-GB" sz="3600" dirty="0" smtClean="0">
                <a:solidFill>
                  <a:srgbClr val="EA157A">
                    <a:lumMod val="60000"/>
                    <a:lumOff val="40000"/>
                  </a:srgbClr>
                </a:solidFill>
                <a:latin typeface="Verdana" pitchFamily="34" charset="0"/>
                <a:ea typeface="Verdana" pitchFamily="34" charset="0"/>
                <a:cs typeface="Verdana" pitchFamily="34" charset="0"/>
              </a:rPr>
            </a:br>
            <a:endParaRPr lang="en-GB" sz="3600" dirty="0">
              <a:solidFill>
                <a:srgbClr val="EA157A">
                  <a:lumMod val="60000"/>
                  <a:lumOff val="40000"/>
                </a:srgbClr>
              </a:solidFill>
              <a:latin typeface="Verdana" pitchFamily="34" charset="0"/>
              <a:ea typeface="Verdana" pitchFamily="34" charset="0"/>
              <a:cs typeface="Verdana" pitchFamily="34" charset="0"/>
            </a:endParaRPr>
          </a:p>
        </p:txBody>
      </p:sp>
      <p:sp>
        <p:nvSpPr>
          <p:cNvPr id="3" name="Subtitle 2"/>
          <p:cNvSpPr txBox="1">
            <a:spLocks/>
          </p:cNvSpPr>
          <p:nvPr/>
        </p:nvSpPr>
        <p:spPr>
          <a:xfrm>
            <a:off x="381000" y="2514600"/>
            <a:ext cx="8763000" cy="1752600"/>
          </a:xfrm>
          <a:prstGeom prst="rect">
            <a:avLst/>
          </a:prstGeom>
        </p:spPr>
        <p:txBody>
          <a:bodyPr/>
          <a:lstStyle/>
          <a:p>
            <a:pPr marL="971550" lvl="1" indent="-514350" eaLnBrk="0" fontAlgn="base" hangingPunct="0">
              <a:spcBef>
                <a:spcPct val="20000"/>
              </a:spcBef>
              <a:spcAft>
                <a:spcPct val="0"/>
              </a:spcAft>
              <a:buFont typeface="+mj-lt"/>
              <a:buAutoNum type="alphaUcPeriod"/>
              <a:defRPr/>
            </a:pPr>
            <a:r>
              <a:rPr lang="en-GB" sz="4000" kern="0" dirty="0" smtClean="0">
                <a:solidFill>
                  <a:srgbClr val="FFFFFF"/>
                </a:solidFill>
                <a:latin typeface="Calibri" pitchFamily="34" charset="0"/>
                <a:ea typeface="Verdana" pitchFamily="34" charset="0"/>
                <a:cs typeface="Calibri" pitchFamily="34" charset="0"/>
              </a:rPr>
              <a:t>The culture of the church demands super-human characteristics of the pastor/missionary</a:t>
            </a:r>
          </a:p>
          <a:p>
            <a:pPr marL="1428750" lvl="2" indent="-514350" eaLnBrk="0" fontAlgn="base" hangingPunct="0">
              <a:spcBef>
                <a:spcPct val="20000"/>
              </a:spcBef>
              <a:spcAft>
                <a:spcPct val="0"/>
              </a:spcAft>
              <a:buFont typeface="+mj-lt"/>
              <a:buAutoNum type="arabicPeriod"/>
              <a:defRPr/>
            </a:pPr>
            <a:r>
              <a:rPr lang="en-GB" sz="4000" kern="0" dirty="0" err="1" smtClean="0">
                <a:solidFill>
                  <a:srgbClr val="FFFFFF"/>
                </a:solidFill>
                <a:latin typeface="Calibri" pitchFamily="34" charset="0"/>
                <a:ea typeface="Verdana" pitchFamily="34" charset="0"/>
                <a:cs typeface="Calibri" pitchFamily="34" charset="0"/>
              </a:rPr>
              <a:t>eg</a:t>
            </a:r>
            <a:r>
              <a:rPr lang="en-GB" sz="4000" kern="0" dirty="0" smtClean="0">
                <a:solidFill>
                  <a:srgbClr val="FFFFFF"/>
                </a:solidFill>
                <a:latin typeface="Calibri" pitchFamily="34" charset="0"/>
                <a:ea typeface="Verdana" pitchFamily="34" charset="0"/>
                <a:cs typeface="Calibri" pitchFamily="34" charset="0"/>
              </a:rPr>
              <a:t>. It is considered unthinkable that someone in the ministry be capable of sexual sin</a:t>
            </a:r>
          </a:p>
        </p:txBody>
      </p:sp>
      <p:grpSp>
        <p:nvGrpSpPr>
          <p:cNvPr id="4" name="Group 16"/>
          <p:cNvGrpSpPr>
            <a:grpSpLocks noChangeAspect="1"/>
          </p:cNvGrpSpPr>
          <p:nvPr/>
        </p:nvGrpSpPr>
        <p:grpSpPr>
          <a:xfrm>
            <a:off x="228600" y="609600"/>
            <a:ext cx="1837852" cy="1837852"/>
            <a:chOff x="5410200" y="533400"/>
            <a:chExt cx="3403763" cy="3403763"/>
          </a:xfrm>
        </p:grpSpPr>
        <p:grpSp>
          <p:nvGrpSpPr>
            <p:cNvPr id="5" name="Group 14"/>
            <p:cNvGrpSpPr>
              <a:grpSpLocks noChangeAspect="1"/>
            </p:cNvGrpSpPr>
            <p:nvPr/>
          </p:nvGrpSpPr>
          <p:grpSpPr>
            <a:xfrm>
              <a:off x="5410200" y="533400"/>
              <a:ext cx="3403763" cy="3403763"/>
              <a:chOff x="1904994" y="2"/>
              <a:chExt cx="6446519" cy="6446519"/>
            </a:xfrm>
          </p:grpSpPr>
          <p:sp>
            <p:nvSpPr>
              <p:cNvPr id="28" name="Oval 27"/>
              <p:cNvSpPr>
                <a:spLocks noChangeAspect="1"/>
              </p:cNvSpPr>
              <p:nvPr/>
            </p:nvSpPr>
            <p:spPr>
              <a:xfrm>
                <a:off x="1904994" y="2"/>
                <a:ext cx="6446519" cy="6446519"/>
              </a:xfrm>
              <a:prstGeom prst="ellipse">
                <a:avLst/>
              </a:prstGeom>
              <a:solidFill>
                <a:srgbClr val="FEB80A"/>
              </a:solidFill>
              <a:ln w="25400" cap="flat" cmpd="sng" algn="ctr">
                <a:solidFill>
                  <a:sysClr val="window" lastClr="FFFFFF">
                    <a:hueOff val="0"/>
                    <a:satOff val="0"/>
                    <a:lumOff val="0"/>
                    <a:alphaOff val="0"/>
                  </a:sysClr>
                </a:solidFill>
                <a:prstDash val="solid"/>
              </a:ln>
              <a:effectLst/>
            </p:spPr>
          </p:sp>
          <p:sp>
            <p:nvSpPr>
              <p:cNvPr id="29" name="Oval 4"/>
              <p:cNvSpPr/>
              <p:nvPr/>
            </p:nvSpPr>
            <p:spPr>
              <a:xfrm>
                <a:off x="4375243" y="342899"/>
                <a:ext cx="1917496" cy="1028700"/>
              </a:xfrm>
              <a:prstGeom prst="rect">
                <a:avLst/>
              </a:prstGeom>
              <a:noFill/>
              <a:ln>
                <a:noFill/>
              </a:ln>
              <a:effectLst/>
            </p:spPr>
            <p:txBody>
              <a:bodyPr spcFirstLastPara="0" vert="horz" wrap="square" lIns="256032" tIns="256032" rIns="256032" bIns="256032" numCol="1" spcCol="1270" anchor="ctr" anchorCtr="0">
                <a:noAutofit/>
              </a:bodyPr>
              <a:lstStyle/>
              <a:p>
                <a:pPr algn="ctr" defTabSz="1600200">
                  <a:lnSpc>
                    <a:spcPct val="90000"/>
                  </a:lnSpc>
                  <a:spcBef>
                    <a:spcPct val="0"/>
                  </a:spcBef>
                  <a:spcAft>
                    <a:spcPct val="35000"/>
                  </a:spcAft>
                  <a:defRPr/>
                </a:pPr>
                <a:endParaRPr lang="en-US" sz="3600" b="1" dirty="0">
                  <a:solidFill>
                    <a:sysClr val="windowText" lastClr="000000"/>
                  </a:solidFill>
                  <a:latin typeface="Calibri"/>
                </a:endParaRPr>
              </a:p>
            </p:txBody>
          </p:sp>
        </p:grpSp>
        <p:grpSp>
          <p:nvGrpSpPr>
            <p:cNvPr id="6" name="Group 17"/>
            <p:cNvGrpSpPr>
              <a:grpSpLocks noChangeAspect="1"/>
            </p:cNvGrpSpPr>
            <p:nvPr/>
          </p:nvGrpSpPr>
          <p:grpSpPr>
            <a:xfrm>
              <a:off x="5791200" y="1143000"/>
              <a:ext cx="2743200" cy="2743200"/>
              <a:chOff x="2590806" y="1371599"/>
              <a:chExt cx="5486400" cy="5486400"/>
            </a:xfrm>
          </p:grpSpPr>
          <p:sp>
            <p:nvSpPr>
              <p:cNvPr id="26" name="Oval 25"/>
              <p:cNvSpPr/>
              <p:nvPr/>
            </p:nvSpPr>
            <p:spPr>
              <a:xfrm>
                <a:off x="2590806" y="1371599"/>
                <a:ext cx="5486400" cy="5486400"/>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p:spPr>
          </p:sp>
          <p:sp>
            <p:nvSpPr>
              <p:cNvPr id="27" name="Oval 4"/>
              <p:cNvSpPr/>
              <p:nvPr/>
            </p:nvSpPr>
            <p:spPr>
              <a:xfrm>
                <a:off x="4375257" y="1700783"/>
                <a:ext cx="1917496" cy="987552"/>
              </a:xfrm>
              <a:prstGeom prst="rect">
                <a:avLst/>
              </a:prstGeom>
              <a:noFill/>
              <a:ln>
                <a:noFill/>
              </a:ln>
              <a:effectLst/>
            </p:spPr>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defRPr/>
                </a:pPr>
                <a:endParaRPr lang="en-US" sz="3500" b="1" dirty="0">
                  <a:solidFill>
                    <a:sysClr val="window" lastClr="FFFFFF"/>
                  </a:solidFill>
                  <a:latin typeface="Calibri"/>
                </a:endParaRPr>
              </a:p>
            </p:txBody>
          </p:sp>
        </p:grpSp>
        <p:grpSp>
          <p:nvGrpSpPr>
            <p:cNvPr id="7" name="Group 9"/>
            <p:cNvGrpSpPr>
              <a:grpSpLocks noChangeAspect="1"/>
            </p:cNvGrpSpPr>
            <p:nvPr/>
          </p:nvGrpSpPr>
          <p:grpSpPr>
            <a:xfrm>
              <a:off x="6172200" y="1828800"/>
              <a:ext cx="2057400" cy="2057400"/>
              <a:chOff x="3276619" y="2743199"/>
              <a:chExt cx="4114800" cy="4114800"/>
            </a:xfrm>
          </p:grpSpPr>
          <p:sp>
            <p:nvSpPr>
              <p:cNvPr id="24" name="Oval 23"/>
              <p:cNvSpPr/>
              <p:nvPr/>
            </p:nvSpPr>
            <p:spPr>
              <a:xfrm>
                <a:off x="3276619" y="2743199"/>
                <a:ext cx="4114800" cy="4114800"/>
              </a:xfrm>
              <a:prstGeom prst="ellipse">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p:spPr>
          </p:sp>
          <p:sp>
            <p:nvSpPr>
              <p:cNvPr id="25" name="Oval 4"/>
              <p:cNvSpPr/>
              <p:nvPr/>
            </p:nvSpPr>
            <p:spPr>
              <a:xfrm>
                <a:off x="4375271" y="3051809"/>
                <a:ext cx="1917496" cy="925830"/>
              </a:xfrm>
              <a:prstGeom prst="rect">
                <a:avLst/>
              </a:prstGeom>
              <a:noFill/>
              <a:ln>
                <a:noFill/>
              </a:ln>
              <a:effectLst/>
            </p:spPr>
            <p:txBody>
              <a:bodyPr spcFirstLastPara="0" vert="horz" wrap="square" lIns="227584" tIns="227584" rIns="227584" bIns="227584" numCol="1" spcCol="1270" anchor="ctr" anchorCtr="0">
                <a:noAutofit/>
              </a:bodyPr>
              <a:lstStyle/>
              <a:p>
                <a:pPr algn="ctr" defTabSz="1422400">
                  <a:lnSpc>
                    <a:spcPct val="90000"/>
                  </a:lnSpc>
                  <a:spcBef>
                    <a:spcPct val="0"/>
                  </a:spcBef>
                  <a:spcAft>
                    <a:spcPct val="35000"/>
                  </a:spcAft>
                  <a:defRPr/>
                </a:pPr>
                <a:endParaRPr lang="en-US" sz="3200" b="1" dirty="0">
                  <a:solidFill>
                    <a:sysClr val="windowText" lastClr="000000"/>
                  </a:solidFill>
                  <a:latin typeface="Calibri"/>
                </a:endParaRPr>
              </a:p>
            </p:txBody>
          </p:sp>
        </p:grpSp>
        <p:grpSp>
          <p:nvGrpSpPr>
            <p:cNvPr id="8" name="Group 31"/>
            <p:cNvGrpSpPr>
              <a:grpSpLocks noChangeAspect="1"/>
            </p:cNvGrpSpPr>
            <p:nvPr/>
          </p:nvGrpSpPr>
          <p:grpSpPr>
            <a:xfrm>
              <a:off x="6553200" y="2514600"/>
              <a:ext cx="1371600" cy="1371600"/>
              <a:chOff x="3962406" y="4114800"/>
              <a:chExt cx="2743200" cy="2743200"/>
            </a:xfrm>
          </p:grpSpPr>
          <p:sp>
            <p:nvSpPr>
              <p:cNvPr id="22" name="Oval 21"/>
              <p:cNvSpPr/>
              <p:nvPr/>
            </p:nvSpPr>
            <p:spPr>
              <a:xfrm>
                <a:off x="3962406" y="4114800"/>
                <a:ext cx="2743200" cy="2743200"/>
              </a:xfrm>
              <a:prstGeom prst="ellipse">
                <a:avLst/>
              </a:prstGeom>
              <a:solidFill>
                <a:sysClr val="window" lastClr="FFFFFF">
                  <a:lumMod val="85000"/>
                </a:sysClr>
              </a:solidFill>
              <a:ln w="25400" cap="flat" cmpd="sng" algn="ctr">
                <a:solidFill>
                  <a:sysClr val="window" lastClr="FFFFFF">
                    <a:hueOff val="0"/>
                    <a:satOff val="0"/>
                    <a:lumOff val="0"/>
                    <a:alphaOff val="0"/>
                  </a:sysClr>
                </a:solidFill>
                <a:prstDash val="solid"/>
              </a:ln>
              <a:effectLst/>
            </p:spPr>
          </p:sp>
          <p:sp>
            <p:nvSpPr>
              <p:cNvPr id="23" name="Oval 4"/>
              <p:cNvSpPr/>
              <p:nvPr/>
            </p:nvSpPr>
            <p:spPr>
              <a:xfrm>
                <a:off x="4364138" y="4800600"/>
                <a:ext cx="1939735" cy="1371600"/>
              </a:xfrm>
              <a:prstGeom prst="rect">
                <a:avLst/>
              </a:prstGeom>
              <a:noFill/>
              <a:ln>
                <a:noFill/>
              </a:ln>
              <a:effectLst/>
            </p:spPr>
            <p:txBody>
              <a:bodyPr spcFirstLastPara="0" vert="horz" wrap="square" lIns="341376" tIns="341376" rIns="341376" bIns="341376" numCol="1" spcCol="1270" anchor="ctr" anchorCtr="0">
                <a:noAutofit/>
              </a:bodyPr>
              <a:lstStyle/>
              <a:p>
                <a:pPr algn="ctr" defTabSz="2133600">
                  <a:lnSpc>
                    <a:spcPct val="90000"/>
                  </a:lnSpc>
                  <a:spcBef>
                    <a:spcPct val="0"/>
                  </a:spcBef>
                  <a:spcAft>
                    <a:spcPct val="35000"/>
                  </a:spcAft>
                  <a:defRPr/>
                </a:pPr>
                <a:endParaRPr lang="en-US" sz="4800" b="1" dirty="0">
                  <a:solidFill>
                    <a:sysClr val="window" lastClr="FFFFFF"/>
                  </a:solidFill>
                  <a:latin typeface="Calibri"/>
                </a:endParaRPr>
              </a:p>
            </p:txBody>
          </p:sp>
        </p:grpSp>
      </p:grpSp>
      <p:sp>
        <p:nvSpPr>
          <p:cNvPr id="30" name="TextBox 29"/>
          <p:cNvSpPr txBox="1"/>
          <p:nvPr/>
        </p:nvSpPr>
        <p:spPr>
          <a:xfrm>
            <a:off x="2590800" y="1143000"/>
            <a:ext cx="6019800" cy="1446550"/>
          </a:xfrm>
          <a:prstGeom prst="rect">
            <a:avLst/>
          </a:prstGeom>
          <a:solidFill>
            <a:srgbClr val="FFC000"/>
          </a:solidFill>
        </p:spPr>
        <p:txBody>
          <a:bodyPr wrap="square" rtlCol="0">
            <a:spAutoFit/>
          </a:bodyPr>
          <a:lstStyle/>
          <a:p>
            <a:pPr algn="ctr"/>
            <a:r>
              <a:rPr lang="en-US" sz="4400" dirty="0" smtClean="0">
                <a:solidFill>
                  <a:prstClr val="black"/>
                </a:solidFill>
                <a:latin typeface="Calibri" pitchFamily="34" charset="0"/>
                <a:cs typeface="Calibri" pitchFamily="34" charset="0"/>
              </a:rPr>
              <a:t>4. Work/Church Environmental factors</a:t>
            </a:r>
            <a:endParaRPr lang="en-US" sz="44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542731480"/>
      </p:ext>
    </p:extLst>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 y="38100"/>
            <a:ext cx="9182100" cy="1562100"/>
          </a:xfrm>
          <a:prstGeom prst="rect">
            <a:avLst/>
          </a:prstGeom>
        </p:spPr>
        <p:txBody>
          <a:bodyPr vert="horz" lIns="91440" tIns="45720" rIns="91440" bIns="45720" rtlCol="0" anchor="ctr">
            <a:normAutofit fontScale="92500" lnSpcReduction="10000"/>
          </a:bodyPr>
          <a:lstStyle/>
          <a:p>
            <a:pPr algn="ctr">
              <a:spcBef>
                <a:spcPct val="0"/>
              </a:spcBef>
              <a:defRPr/>
            </a:pPr>
            <a:r>
              <a:rPr lang="en-GB" sz="3600" b="1" dirty="0" smtClean="0">
                <a:solidFill>
                  <a:srgbClr val="FFC58B"/>
                </a:solidFill>
                <a:latin typeface="Verdana" pitchFamily="34" charset="0"/>
                <a:ea typeface="Verdana" pitchFamily="34" charset="0"/>
                <a:cs typeface="Verdana" pitchFamily="34" charset="0"/>
              </a:rPr>
              <a:t>Why are missionaries in the “At Risk” group ?</a:t>
            </a:r>
            <a:r>
              <a:rPr lang="en-GB" sz="3600" dirty="0" smtClean="0">
                <a:solidFill>
                  <a:srgbClr val="EA157A">
                    <a:lumMod val="60000"/>
                    <a:lumOff val="40000"/>
                  </a:srgbClr>
                </a:solidFill>
                <a:latin typeface="Verdana" pitchFamily="34" charset="0"/>
                <a:ea typeface="Verdana" pitchFamily="34" charset="0"/>
                <a:cs typeface="Verdana" pitchFamily="34" charset="0"/>
              </a:rPr>
              <a:t/>
            </a:r>
            <a:br>
              <a:rPr lang="en-GB" sz="3600" dirty="0" smtClean="0">
                <a:solidFill>
                  <a:srgbClr val="EA157A">
                    <a:lumMod val="60000"/>
                    <a:lumOff val="40000"/>
                  </a:srgbClr>
                </a:solidFill>
                <a:latin typeface="Verdana" pitchFamily="34" charset="0"/>
                <a:ea typeface="Verdana" pitchFamily="34" charset="0"/>
                <a:cs typeface="Verdana" pitchFamily="34" charset="0"/>
              </a:rPr>
            </a:br>
            <a:endParaRPr lang="en-GB" sz="3600" dirty="0">
              <a:solidFill>
                <a:srgbClr val="EA157A">
                  <a:lumMod val="60000"/>
                  <a:lumOff val="40000"/>
                </a:srgbClr>
              </a:solidFill>
              <a:latin typeface="Verdana" pitchFamily="34" charset="0"/>
              <a:ea typeface="Verdana" pitchFamily="34" charset="0"/>
              <a:cs typeface="Verdana" pitchFamily="34" charset="0"/>
            </a:endParaRPr>
          </a:p>
        </p:txBody>
      </p:sp>
      <p:sp>
        <p:nvSpPr>
          <p:cNvPr id="3" name="Subtitle 2"/>
          <p:cNvSpPr txBox="1">
            <a:spLocks/>
          </p:cNvSpPr>
          <p:nvPr/>
        </p:nvSpPr>
        <p:spPr>
          <a:xfrm>
            <a:off x="381000" y="2514600"/>
            <a:ext cx="8763000" cy="1752600"/>
          </a:xfrm>
          <a:prstGeom prst="rect">
            <a:avLst/>
          </a:prstGeom>
        </p:spPr>
        <p:txBody>
          <a:bodyPr/>
          <a:lstStyle/>
          <a:p>
            <a:pPr marL="1428750" lvl="2" indent="-514350" eaLnBrk="0" fontAlgn="base" hangingPunct="0">
              <a:spcBef>
                <a:spcPct val="20000"/>
              </a:spcBef>
              <a:spcAft>
                <a:spcPct val="0"/>
              </a:spcAft>
              <a:buFont typeface="+mj-lt"/>
              <a:buAutoNum type="arabicPeriod" startAt="2"/>
              <a:defRPr/>
            </a:pPr>
            <a:r>
              <a:rPr lang="en-GB" sz="3200" kern="0" dirty="0" smtClean="0">
                <a:solidFill>
                  <a:srgbClr val="FFFFFF"/>
                </a:solidFill>
                <a:latin typeface="Calibri" pitchFamily="34" charset="0"/>
                <a:ea typeface="Verdana" pitchFamily="34" charset="0"/>
                <a:cs typeface="Calibri" pitchFamily="34" charset="0"/>
              </a:rPr>
              <a:t>Pastor is expected to have all the attributes of leadership + humility and servant heart</a:t>
            </a:r>
          </a:p>
          <a:p>
            <a:pPr marL="1885950" lvl="3" indent="-514350" eaLnBrk="0" fontAlgn="base" hangingPunct="0">
              <a:spcBef>
                <a:spcPct val="20000"/>
              </a:spcBef>
              <a:spcAft>
                <a:spcPct val="0"/>
              </a:spcAft>
              <a:buFont typeface="+mj-lt"/>
              <a:buAutoNum type="alphaLcPeriod"/>
              <a:defRPr/>
            </a:pPr>
            <a:r>
              <a:rPr lang="en-GB" sz="3200" kern="0" dirty="0" smtClean="0">
                <a:solidFill>
                  <a:srgbClr val="FFFFFF"/>
                </a:solidFill>
                <a:latin typeface="Calibri" pitchFamily="34" charset="0"/>
                <a:ea typeface="Verdana" pitchFamily="34" charset="0"/>
                <a:cs typeface="Calibri" pitchFamily="34" charset="0"/>
              </a:rPr>
              <a:t>90% of pastors feel inadequate for the task</a:t>
            </a:r>
          </a:p>
          <a:p>
            <a:pPr marL="1885950" lvl="3" indent="-514350" eaLnBrk="0" fontAlgn="base" hangingPunct="0">
              <a:spcBef>
                <a:spcPct val="20000"/>
              </a:spcBef>
              <a:spcAft>
                <a:spcPct val="0"/>
              </a:spcAft>
              <a:buFont typeface="+mj-lt"/>
              <a:buAutoNum type="alphaLcPeriod"/>
              <a:defRPr/>
            </a:pPr>
            <a:r>
              <a:rPr lang="en-GB" sz="3200" kern="0" dirty="0" smtClean="0">
                <a:solidFill>
                  <a:srgbClr val="FFFFFF"/>
                </a:solidFill>
                <a:latin typeface="Calibri" pitchFamily="34" charset="0"/>
                <a:ea typeface="Verdana" pitchFamily="34" charset="0"/>
                <a:cs typeface="Calibri" pitchFamily="34" charset="0"/>
              </a:rPr>
              <a:t>25% have experienced a firing in the past due to not having met the expectations of the congregation  </a:t>
            </a:r>
          </a:p>
          <a:p>
            <a:pPr marL="457200" indent="-457200" eaLnBrk="0" fontAlgn="base" hangingPunct="0">
              <a:spcBef>
                <a:spcPct val="20000"/>
              </a:spcBef>
              <a:spcAft>
                <a:spcPct val="0"/>
              </a:spcAft>
              <a:buFont typeface="Arial" pitchFamily="34" charset="0"/>
              <a:buChar char="•"/>
              <a:defRPr/>
            </a:pPr>
            <a:endParaRPr lang="en-GB" sz="3600" kern="0" dirty="0">
              <a:solidFill>
                <a:srgbClr val="FFFFFF"/>
              </a:solidFill>
              <a:latin typeface="Calibri" pitchFamily="34" charset="0"/>
              <a:ea typeface="Verdana" pitchFamily="34" charset="0"/>
              <a:cs typeface="Calibri" pitchFamily="34" charset="0"/>
            </a:endParaRPr>
          </a:p>
        </p:txBody>
      </p:sp>
      <p:grpSp>
        <p:nvGrpSpPr>
          <p:cNvPr id="4" name="Group 16"/>
          <p:cNvGrpSpPr>
            <a:grpSpLocks noChangeAspect="1"/>
          </p:cNvGrpSpPr>
          <p:nvPr/>
        </p:nvGrpSpPr>
        <p:grpSpPr>
          <a:xfrm>
            <a:off x="228600" y="609600"/>
            <a:ext cx="1837852" cy="1837852"/>
            <a:chOff x="5410200" y="533400"/>
            <a:chExt cx="3403763" cy="3403763"/>
          </a:xfrm>
        </p:grpSpPr>
        <p:grpSp>
          <p:nvGrpSpPr>
            <p:cNvPr id="5" name="Group 14"/>
            <p:cNvGrpSpPr>
              <a:grpSpLocks noChangeAspect="1"/>
            </p:cNvGrpSpPr>
            <p:nvPr/>
          </p:nvGrpSpPr>
          <p:grpSpPr>
            <a:xfrm>
              <a:off x="5410200" y="533400"/>
              <a:ext cx="3403763" cy="3403763"/>
              <a:chOff x="1904994" y="2"/>
              <a:chExt cx="6446519" cy="6446519"/>
            </a:xfrm>
          </p:grpSpPr>
          <p:sp>
            <p:nvSpPr>
              <p:cNvPr id="28" name="Oval 27"/>
              <p:cNvSpPr>
                <a:spLocks noChangeAspect="1"/>
              </p:cNvSpPr>
              <p:nvPr/>
            </p:nvSpPr>
            <p:spPr>
              <a:xfrm>
                <a:off x="1904994" y="2"/>
                <a:ext cx="6446519" cy="6446519"/>
              </a:xfrm>
              <a:prstGeom prst="ellipse">
                <a:avLst/>
              </a:prstGeom>
              <a:solidFill>
                <a:srgbClr val="FEB80A"/>
              </a:solidFill>
              <a:ln w="25400" cap="flat" cmpd="sng" algn="ctr">
                <a:solidFill>
                  <a:sysClr val="window" lastClr="FFFFFF">
                    <a:hueOff val="0"/>
                    <a:satOff val="0"/>
                    <a:lumOff val="0"/>
                    <a:alphaOff val="0"/>
                  </a:sysClr>
                </a:solidFill>
                <a:prstDash val="solid"/>
              </a:ln>
              <a:effectLst/>
            </p:spPr>
          </p:sp>
          <p:sp>
            <p:nvSpPr>
              <p:cNvPr id="29" name="Oval 4"/>
              <p:cNvSpPr/>
              <p:nvPr/>
            </p:nvSpPr>
            <p:spPr>
              <a:xfrm>
                <a:off x="4375243" y="342899"/>
                <a:ext cx="1917496" cy="1028700"/>
              </a:xfrm>
              <a:prstGeom prst="rect">
                <a:avLst/>
              </a:prstGeom>
              <a:noFill/>
              <a:ln>
                <a:noFill/>
              </a:ln>
              <a:effectLst/>
            </p:spPr>
            <p:txBody>
              <a:bodyPr spcFirstLastPara="0" vert="horz" wrap="square" lIns="256032" tIns="256032" rIns="256032" bIns="256032" numCol="1" spcCol="1270" anchor="ctr" anchorCtr="0">
                <a:noAutofit/>
              </a:bodyPr>
              <a:lstStyle/>
              <a:p>
                <a:pPr algn="ctr" defTabSz="1600200">
                  <a:lnSpc>
                    <a:spcPct val="90000"/>
                  </a:lnSpc>
                  <a:spcBef>
                    <a:spcPct val="0"/>
                  </a:spcBef>
                  <a:spcAft>
                    <a:spcPct val="35000"/>
                  </a:spcAft>
                  <a:defRPr/>
                </a:pPr>
                <a:endParaRPr lang="en-US" sz="3600" b="1" dirty="0">
                  <a:solidFill>
                    <a:sysClr val="windowText" lastClr="000000"/>
                  </a:solidFill>
                  <a:latin typeface="Calibri"/>
                </a:endParaRPr>
              </a:p>
            </p:txBody>
          </p:sp>
        </p:grpSp>
        <p:grpSp>
          <p:nvGrpSpPr>
            <p:cNvPr id="6" name="Group 17"/>
            <p:cNvGrpSpPr>
              <a:grpSpLocks noChangeAspect="1"/>
            </p:cNvGrpSpPr>
            <p:nvPr/>
          </p:nvGrpSpPr>
          <p:grpSpPr>
            <a:xfrm>
              <a:off x="5791200" y="1143000"/>
              <a:ext cx="2743200" cy="2743200"/>
              <a:chOff x="2590806" y="1371599"/>
              <a:chExt cx="5486400" cy="5486400"/>
            </a:xfrm>
          </p:grpSpPr>
          <p:sp>
            <p:nvSpPr>
              <p:cNvPr id="26" name="Oval 25"/>
              <p:cNvSpPr/>
              <p:nvPr/>
            </p:nvSpPr>
            <p:spPr>
              <a:xfrm>
                <a:off x="2590806" y="1371599"/>
                <a:ext cx="5486400" cy="5486400"/>
              </a:xfrm>
              <a:prstGeom prst="ellipse">
                <a:avLst/>
              </a:prstGeom>
              <a:solidFill>
                <a:sysClr val="window" lastClr="FFFFFF">
                  <a:lumMod val="65000"/>
                </a:sysClr>
              </a:solidFill>
              <a:ln w="25400" cap="flat" cmpd="sng" algn="ctr">
                <a:solidFill>
                  <a:sysClr val="window" lastClr="FFFFFF">
                    <a:hueOff val="0"/>
                    <a:satOff val="0"/>
                    <a:lumOff val="0"/>
                    <a:alphaOff val="0"/>
                  </a:sysClr>
                </a:solidFill>
                <a:prstDash val="solid"/>
              </a:ln>
              <a:effectLst/>
            </p:spPr>
          </p:sp>
          <p:sp>
            <p:nvSpPr>
              <p:cNvPr id="27" name="Oval 4"/>
              <p:cNvSpPr/>
              <p:nvPr/>
            </p:nvSpPr>
            <p:spPr>
              <a:xfrm>
                <a:off x="4375257" y="1700783"/>
                <a:ext cx="1917496" cy="987552"/>
              </a:xfrm>
              <a:prstGeom prst="rect">
                <a:avLst/>
              </a:prstGeom>
              <a:noFill/>
              <a:ln>
                <a:noFill/>
              </a:ln>
              <a:effectLst/>
            </p:spPr>
            <p:txBody>
              <a:bodyPr spcFirstLastPara="0" vert="horz" wrap="square" lIns="248920" tIns="248920" rIns="248920" bIns="248920" numCol="1" spcCol="1270" anchor="ctr" anchorCtr="0">
                <a:noAutofit/>
              </a:bodyPr>
              <a:lstStyle/>
              <a:p>
                <a:pPr algn="ctr" defTabSz="1555750">
                  <a:lnSpc>
                    <a:spcPct val="90000"/>
                  </a:lnSpc>
                  <a:spcBef>
                    <a:spcPct val="0"/>
                  </a:spcBef>
                  <a:spcAft>
                    <a:spcPct val="35000"/>
                  </a:spcAft>
                  <a:defRPr/>
                </a:pPr>
                <a:endParaRPr lang="en-US" sz="3500" b="1" dirty="0">
                  <a:solidFill>
                    <a:sysClr val="window" lastClr="FFFFFF"/>
                  </a:solidFill>
                  <a:latin typeface="Calibri"/>
                </a:endParaRPr>
              </a:p>
            </p:txBody>
          </p:sp>
        </p:grpSp>
        <p:grpSp>
          <p:nvGrpSpPr>
            <p:cNvPr id="7" name="Group 9"/>
            <p:cNvGrpSpPr>
              <a:grpSpLocks noChangeAspect="1"/>
            </p:cNvGrpSpPr>
            <p:nvPr/>
          </p:nvGrpSpPr>
          <p:grpSpPr>
            <a:xfrm>
              <a:off x="6172200" y="1828800"/>
              <a:ext cx="2057400" cy="2057400"/>
              <a:chOff x="3276619" y="2743199"/>
              <a:chExt cx="4114800" cy="4114800"/>
            </a:xfrm>
          </p:grpSpPr>
          <p:sp>
            <p:nvSpPr>
              <p:cNvPr id="24" name="Oval 23"/>
              <p:cNvSpPr/>
              <p:nvPr/>
            </p:nvSpPr>
            <p:spPr>
              <a:xfrm>
                <a:off x="3276619" y="2743199"/>
                <a:ext cx="4114800" cy="4114800"/>
              </a:xfrm>
              <a:prstGeom prst="ellipse">
                <a:avLst/>
              </a:prstGeom>
              <a:solidFill>
                <a:sysClr val="window" lastClr="FFFFFF">
                  <a:lumMod val="75000"/>
                </a:sysClr>
              </a:solidFill>
              <a:ln w="25400" cap="flat" cmpd="sng" algn="ctr">
                <a:solidFill>
                  <a:sysClr val="window" lastClr="FFFFFF">
                    <a:hueOff val="0"/>
                    <a:satOff val="0"/>
                    <a:lumOff val="0"/>
                    <a:alphaOff val="0"/>
                  </a:sysClr>
                </a:solidFill>
                <a:prstDash val="solid"/>
              </a:ln>
              <a:effectLst/>
            </p:spPr>
          </p:sp>
          <p:sp>
            <p:nvSpPr>
              <p:cNvPr id="25" name="Oval 4"/>
              <p:cNvSpPr/>
              <p:nvPr/>
            </p:nvSpPr>
            <p:spPr>
              <a:xfrm>
                <a:off x="4375271" y="3051809"/>
                <a:ext cx="1917496" cy="925830"/>
              </a:xfrm>
              <a:prstGeom prst="rect">
                <a:avLst/>
              </a:prstGeom>
              <a:noFill/>
              <a:ln>
                <a:noFill/>
              </a:ln>
              <a:effectLst/>
            </p:spPr>
            <p:txBody>
              <a:bodyPr spcFirstLastPara="0" vert="horz" wrap="square" lIns="227584" tIns="227584" rIns="227584" bIns="227584" numCol="1" spcCol="1270" anchor="ctr" anchorCtr="0">
                <a:noAutofit/>
              </a:bodyPr>
              <a:lstStyle/>
              <a:p>
                <a:pPr algn="ctr" defTabSz="1422400">
                  <a:lnSpc>
                    <a:spcPct val="90000"/>
                  </a:lnSpc>
                  <a:spcBef>
                    <a:spcPct val="0"/>
                  </a:spcBef>
                  <a:spcAft>
                    <a:spcPct val="35000"/>
                  </a:spcAft>
                  <a:defRPr/>
                </a:pPr>
                <a:endParaRPr lang="en-US" sz="3200" b="1" dirty="0">
                  <a:solidFill>
                    <a:sysClr val="windowText" lastClr="000000"/>
                  </a:solidFill>
                  <a:latin typeface="Calibri"/>
                </a:endParaRPr>
              </a:p>
            </p:txBody>
          </p:sp>
        </p:grpSp>
        <p:grpSp>
          <p:nvGrpSpPr>
            <p:cNvPr id="8" name="Group 31"/>
            <p:cNvGrpSpPr>
              <a:grpSpLocks noChangeAspect="1"/>
            </p:cNvGrpSpPr>
            <p:nvPr/>
          </p:nvGrpSpPr>
          <p:grpSpPr>
            <a:xfrm>
              <a:off x="6553200" y="2514600"/>
              <a:ext cx="1371600" cy="1371600"/>
              <a:chOff x="3962406" y="4114800"/>
              <a:chExt cx="2743200" cy="2743200"/>
            </a:xfrm>
          </p:grpSpPr>
          <p:sp>
            <p:nvSpPr>
              <p:cNvPr id="22" name="Oval 21"/>
              <p:cNvSpPr/>
              <p:nvPr/>
            </p:nvSpPr>
            <p:spPr>
              <a:xfrm>
                <a:off x="3962406" y="4114800"/>
                <a:ext cx="2743200" cy="2743200"/>
              </a:xfrm>
              <a:prstGeom prst="ellipse">
                <a:avLst/>
              </a:prstGeom>
              <a:solidFill>
                <a:sysClr val="window" lastClr="FFFFFF">
                  <a:lumMod val="85000"/>
                </a:sysClr>
              </a:solidFill>
              <a:ln w="25400" cap="flat" cmpd="sng" algn="ctr">
                <a:solidFill>
                  <a:sysClr val="window" lastClr="FFFFFF">
                    <a:hueOff val="0"/>
                    <a:satOff val="0"/>
                    <a:lumOff val="0"/>
                    <a:alphaOff val="0"/>
                  </a:sysClr>
                </a:solidFill>
                <a:prstDash val="solid"/>
              </a:ln>
              <a:effectLst/>
            </p:spPr>
          </p:sp>
          <p:sp>
            <p:nvSpPr>
              <p:cNvPr id="23" name="Oval 4"/>
              <p:cNvSpPr/>
              <p:nvPr/>
            </p:nvSpPr>
            <p:spPr>
              <a:xfrm>
                <a:off x="4364138" y="4800600"/>
                <a:ext cx="1939735" cy="1371600"/>
              </a:xfrm>
              <a:prstGeom prst="rect">
                <a:avLst/>
              </a:prstGeom>
              <a:noFill/>
              <a:ln>
                <a:noFill/>
              </a:ln>
              <a:effectLst/>
            </p:spPr>
            <p:txBody>
              <a:bodyPr spcFirstLastPara="0" vert="horz" wrap="square" lIns="341376" tIns="341376" rIns="341376" bIns="341376" numCol="1" spcCol="1270" anchor="ctr" anchorCtr="0">
                <a:noAutofit/>
              </a:bodyPr>
              <a:lstStyle/>
              <a:p>
                <a:pPr algn="ctr" defTabSz="2133600">
                  <a:lnSpc>
                    <a:spcPct val="90000"/>
                  </a:lnSpc>
                  <a:spcBef>
                    <a:spcPct val="0"/>
                  </a:spcBef>
                  <a:spcAft>
                    <a:spcPct val="35000"/>
                  </a:spcAft>
                  <a:defRPr/>
                </a:pPr>
                <a:endParaRPr lang="en-US" sz="4800" b="1" dirty="0">
                  <a:solidFill>
                    <a:sysClr val="window" lastClr="FFFFFF"/>
                  </a:solidFill>
                  <a:latin typeface="Calibri"/>
                </a:endParaRPr>
              </a:p>
            </p:txBody>
          </p:sp>
        </p:grpSp>
      </p:grpSp>
      <p:sp>
        <p:nvSpPr>
          <p:cNvPr id="30" name="TextBox 29"/>
          <p:cNvSpPr txBox="1"/>
          <p:nvPr/>
        </p:nvSpPr>
        <p:spPr>
          <a:xfrm>
            <a:off x="2590800" y="1143000"/>
            <a:ext cx="6019800" cy="1323439"/>
          </a:xfrm>
          <a:prstGeom prst="rect">
            <a:avLst/>
          </a:prstGeom>
          <a:solidFill>
            <a:srgbClr val="FFC000"/>
          </a:solidFill>
        </p:spPr>
        <p:txBody>
          <a:bodyPr wrap="square" rtlCol="0">
            <a:spAutoFit/>
          </a:bodyPr>
          <a:lstStyle/>
          <a:p>
            <a:pPr algn="ctr"/>
            <a:r>
              <a:rPr lang="en-US" sz="4000" dirty="0" smtClean="0">
                <a:solidFill>
                  <a:prstClr val="black"/>
                </a:solidFill>
                <a:latin typeface="Calibri" pitchFamily="34" charset="0"/>
                <a:cs typeface="Calibri" pitchFamily="34" charset="0"/>
              </a:rPr>
              <a:t>4. Work/Church Environmental factors</a:t>
            </a:r>
            <a:endParaRPr lang="en-US" sz="40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447316284"/>
      </p:ext>
    </p:extLst>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538015" y="0"/>
            <a:ext cx="8330283" cy="4884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151785" indent="-151785"/>
            <a:endParaRPr lang="en-US" sz="2000" dirty="0">
              <a:solidFill>
                <a:prstClr val="white"/>
              </a:solidFill>
            </a:endParaRPr>
          </a:p>
          <a:p>
            <a:pPr marL="151785" indent="-151785" algn="ctr"/>
            <a:r>
              <a:rPr lang="en-US" sz="4400" b="1" dirty="0">
                <a:solidFill>
                  <a:srgbClr val="FFC58B"/>
                </a:solidFill>
              </a:rPr>
              <a:t>Personal Questions to Ponder</a:t>
            </a:r>
          </a:p>
          <a:p>
            <a:pPr marL="151785" indent="-151785"/>
            <a:endParaRPr lang="en-US" sz="2000" b="1" dirty="0">
              <a:solidFill>
                <a:prstClr val="white"/>
              </a:solidFill>
            </a:endParaRPr>
          </a:p>
        </p:txBody>
      </p:sp>
      <p:sp>
        <p:nvSpPr>
          <p:cNvPr id="3" name="Rectangle 2"/>
          <p:cNvSpPr/>
          <p:nvPr/>
        </p:nvSpPr>
        <p:spPr>
          <a:xfrm>
            <a:off x="838200" y="1066800"/>
            <a:ext cx="8001000" cy="5078313"/>
          </a:xfrm>
          <a:prstGeom prst="rect">
            <a:avLst/>
          </a:prstGeom>
        </p:spPr>
        <p:txBody>
          <a:bodyPr wrap="square">
            <a:spAutoFit/>
          </a:bodyPr>
          <a:lstStyle/>
          <a:p>
            <a:pPr marL="151785" indent="-151785">
              <a:buSzPct val="100000"/>
              <a:buFontTx/>
              <a:buAutoNum type="arabicPeriod"/>
            </a:pPr>
            <a:r>
              <a:rPr lang="en-US" sz="5400" baseline="-25000" dirty="0" smtClean="0">
                <a:solidFill>
                  <a:prstClr val="white"/>
                </a:solidFill>
                <a:latin typeface="Calibri" pitchFamily="34" charset="0"/>
                <a:cs typeface="Calibri" pitchFamily="34" charset="0"/>
              </a:rPr>
              <a:t>Are there </a:t>
            </a:r>
            <a:r>
              <a:rPr lang="en-US" sz="5400" u="sng" baseline="-25000" dirty="0" smtClean="0">
                <a:solidFill>
                  <a:prstClr val="white"/>
                </a:solidFill>
                <a:latin typeface="Calibri" pitchFamily="34" charset="0"/>
                <a:cs typeface="Calibri" pitchFamily="34" charset="0"/>
              </a:rPr>
              <a:t>intrapersonal</a:t>
            </a:r>
            <a:r>
              <a:rPr lang="en-US" sz="5400" baseline="-25000" dirty="0" smtClean="0">
                <a:solidFill>
                  <a:prstClr val="white"/>
                </a:solidFill>
                <a:latin typeface="Calibri" pitchFamily="34" charset="0"/>
                <a:cs typeface="Calibri" pitchFamily="34" charset="0"/>
              </a:rPr>
              <a:t> factors in your life that make you at-risk for sexual misconduct?</a:t>
            </a:r>
          </a:p>
          <a:p>
            <a:pPr marL="782356" lvl="1" indent="-380577">
              <a:buSzPct val="100000"/>
              <a:buFont typeface="Wingdings" pitchFamily="2" charset="2"/>
              <a:buChar char="q"/>
            </a:pPr>
            <a:r>
              <a:rPr lang="en-US" sz="5400" baseline="-25000" dirty="0" smtClean="0">
                <a:solidFill>
                  <a:prstClr val="white"/>
                </a:solidFill>
                <a:latin typeface="Calibri" pitchFamily="34" charset="0"/>
                <a:cs typeface="Calibri" pitchFamily="34" charset="0"/>
              </a:rPr>
              <a:t>Narcissistic, dependent, or anxious traits?</a:t>
            </a:r>
          </a:p>
          <a:p>
            <a:pPr marL="782356" lvl="1" indent="-380577">
              <a:buSzPct val="100000"/>
              <a:buFont typeface="Wingdings" pitchFamily="2" charset="2"/>
              <a:buChar char="q"/>
            </a:pPr>
            <a:r>
              <a:rPr lang="en-US" sz="5400" baseline="-25000" dirty="0" smtClean="0">
                <a:solidFill>
                  <a:prstClr val="white"/>
                </a:solidFill>
                <a:latin typeface="Calibri" pitchFamily="34" charset="0"/>
                <a:cs typeface="Calibri" pitchFamily="34" charset="0"/>
              </a:rPr>
              <a:t>Family background of abuse, rigidity, or emotional neglect?</a:t>
            </a:r>
          </a:p>
          <a:p>
            <a:pPr marL="782356" lvl="1" indent="-380577">
              <a:buSzPct val="100000"/>
              <a:buFont typeface="Wingdings" pitchFamily="2" charset="2"/>
              <a:buChar char="q"/>
            </a:pPr>
            <a:r>
              <a:rPr lang="en-US" sz="5400" baseline="-25000" dirty="0" smtClean="0">
                <a:solidFill>
                  <a:prstClr val="white"/>
                </a:solidFill>
                <a:latin typeface="Calibri" pitchFamily="34" charset="0"/>
                <a:cs typeface="Calibri" pitchFamily="34" charset="0"/>
              </a:rPr>
              <a:t>Have you experienced burnout? Where are you with that now?</a:t>
            </a:r>
            <a:endParaRPr lang="en-US" sz="5400" baseline="-250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2098499293"/>
      </p:ext>
    </p:extLst>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p:cNvSpPr>
            <a:spLocks/>
          </p:cNvSpPr>
          <p:nvPr/>
        </p:nvSpPr>
        <p:spPr bwMode="auto">
          <a:xfrm>
            <a:off x="585117" y="-236339"/>
            <a:ext cx="8330283" cy="48845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151785" indent="-151785"/>
            <a:endParaRPr lang="en-US" sz="2400" dirty="0">
              <a:solidFill>
                <a:prstClr val="white"/>
              </a:solidFill>
            </a:endParaRPr>
          </a:p>
          <a:p>
            <a:pPr marL="151785" indent="-151785" algn="ctr"/>
            <a:r>
              <a:rPr lang="en-US" sz="4800" b="1" dirty="0">
                <a:solidFill>
                  <a:srgbClr val="FFC58B"/>
                </a:solidFill>
              </a:rPr>
              <a:t>Personal Questions to Ponder</a:t>
            </a:r>
          </a:p>
          <a:p>
            <a:pPr marL="151785" indent="-151785"/>
            <a:endParaRPr lang="en-US" sz="2400" b="1" dirty="0">
              <a:solidFill>
                <a:prstClr val="white"/>
              </a:solidFill>
            </a:endParaRPr>
          </a:p>
        </p:txBody>
      </p:sp>
      <p:sp>
        <p:nvSpPr>
          <p:cNvPr id="3" name="Rectangle 2"/>
          <p:cNvSpPr/>
          <p:nvPr/>
        </p:nvSpPr>
        <p:spPr>
          <a:xfrm>
            <a:off x="381000" y="1079242"/>
            <a:ext cx="8610600" cy="5016758"/>
          </a:xfrm>
          <a:prstGeom prst="rect">
            <a:avLst/>
          </a:prstGeom>
        </p:spPr>
        <p:txBody>
          <a:bodyPr wrap="square">
            <a:spAutoFit/>
          </a:bodyPr>
          <a:lstStyle/>
          <a:p>
            <a:pPr marL="742950" indent="-742950">
              <a:buSzPct val="100000"/>
              <a:buFont typeface="+mj-lt"/>
              <a:buAutoNum type="arabicPeriod" startAt="2"/>
            </a:pPr>
            <a:r>
              <a:rPr lang="en-US" sz="4000" dirty="0" smtClean="0">
                <a:solidFill>
                  <a:prstClr val="white"/>
                </a:solidFill>
                <a:latin typeface="Calibri" pitchFamily="34" charset="0"/>
                <a:cs typeface="Calibri" pitchFamily="34" charset="0"/>
              </a:rPr>
              <a:t>Are there </a:t>
            </a:r>
            <a:r>
              <a:rPr lang="en-US" sz="4000" u="sng" dirty="0" smtClean="0">
                <a:solidFill>
                  <a:prstClr val="white"/>
                </a:solidFill>
                <a:latin typeface="Calibri" pitchFamily="34" charset="0"/>
                <a:cs typeface="Calibri" pitchFamily="34" charset="0"/>
              </a:rPr>
              <a:t>interpersonal</a:t>
            </a:r>
            <a:r>
              <a:rPr lang="en-US" sz="4000" dirty="0" smtClean="0">
                <a:solidFill>
                  <a:prstClr val="white"/>
                </a:solidFill>
                <a:latin typeface="Calibri" pitchFamily="34" charset="0"/>
                <a:cs typeface="Calibri" pitchFamily="34" charset="0"/>
              </a:rPr>
              <a:t> factors in your life that make you vulnerable?</a:t>
            </a:r>
          </a:p>
          <a:p>
            <a:pPr marL="782356" lvl="1" indent="-380577">
              <a:buSzPct val="100000"/>
              <a:buFont typeface="Wingdings" pitchFamily="2" charset="2"/>
              <a:buChar char="q"/>
            </a:pPr>
            <a:r>
              <a:rPr lang="en-US" sz="4000" dirty="0" smtClean="0">
                <a:solidFill>
                  <a:prstClr val="white"/>
                </a:solidFill>
                <a:latin typeface="Calibri" pitchFamily="34" charset="0"/>
                <a:cs typeface="Calibri" pitchFamily="34" charset="0"/>
              </a:rPr>
              <a:t>Marital discord or lack of intimacy?</a:t>
            </a:r>
          </a:p>
          <a:p>
            <a:pPr marL="782356" lvl="1" indent="-380577">
              <a:buSzPct val="100000"/>
              <a:buFont typeface="Wingdings" pitchFamily="2" charset="2"/>
              <a:buChar char="q"/>
            </a:pPr>
            <a:r>
              <a:rPr lang="en-US" sz="4000" dirty="0" smtClean="0">
                <a:solidFill>
                  <a:prstClr val="white"/>
                </a:solidFill>
                <a:latin typeface="Calibri" pitchFamily="34" charset="0"/>
                <a:cs typeface="Calibri" pitchFamily="34" charset="0"/>
              </a:rPr>
              <a:t>No close friendships?</a:t>
            </a:r>
          </a:p>
          <a:p>
            <a:pPr marL="782356" lvl="1" indent="-380577">
              <a:buSzPct val="100000"/>
              <a:buFont typeface="Wingdings" pitchFamily="2" charset="2"/>
              <a:buChar char="q"/>
            </a:pPr>
            <a:r>
              <a:rPr lang="en-US" sz="4000" dirty="0" smtClean="0">
                <a:solidFill>
                  <a:prstClr val="white"/>
                </a:solidFill>
                <a:latin typeface="Calibri" pitchFamily="34" charset="0"/>
                <a:cs typeface="Calibri" pitchFamily="34" charset="0"/>
              </a:rPr>
              <a:t>Lack of accountability?</a:t>
            </a:r>
          </a:p>
          <a:p>
            <a:pPr marL="1239532" lvl="2" indent="-380577">
              <a:buSzPct val="100000"/>
              <a:buFont typeface="Wingdings" pitchFamily="2" charset="2"/>
              <a:buChar char="q"/>
            </a:pPr>
            <a:r>
              <a:rPr lang="en-US" sz="4000" dirty="0" smtClean="0">
                <a:solidFill>
                  <a:prstClr val="white"/>
                </a:solidFill>
                <a:latin typeface="Calibri" pitchFamily="34" charset="0"/>
                <a:cs typeface="Calibri" pitchFamily="34" charset="0"/>
              </a:rPr>
              <a:t>Have you seriously given support and accountability a real “shot” in dealing with stubborn habits/sins?</a:t>
            </a:r>
            <a:endParaRPr lang="en-US" sz="4000" dirty="0">
              <a:solidFill>
                <a:prstClr val="white"/>
              </a:solidFill>
              <a:latin typeface="Calibri" pitchFamily="34" charset="0"/>
              <a:cs typeface="Calibri" pitchFamily="34" charset="0"/>
            </a:endParaRPr>
          </a:p>
        </p:txBody>
      </p:sp>
    </p:spTree>
    <p:extLst>
      <p:ext uri="{BB962C8B-B14F-4D97-AF65-F5344CB8AC3E}">
        <p14:creationId xmlns:p14="http://schemas.microsoft.com/office/powerpoint/2010/main" val="3514262962"/>
      </p:ext>
    </p:extLst>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1"/>
          <p:cNvSpPr>
            <a:spLocks/>
          </p:cNvSpPr>
          <p:nvPr/>
        </p:nvSpPr>
        <p:spPr bwMode="auto">
          <a:xfrm>
            <a:off x="585117" y="-228600"/>
            <a:ext cx="8330283" cy="6036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94865" indent="-94865"/>
            <a:endParaRPr lang="en-US" sz="2400" dirty="0">
              <a:solidFill>
                <a:prstClr val="white"/>
              </a:solidFill>
            </a:endParaRPr>
          </a:p>
          <a:p>
            <a:pPr marL="94865" indent="-94865" algn="ctr"/>
            <a:r>
              <a:rPr lang="en-US" sz="4800" b="1" dirty="0">
                <a:solidFill>
                  <a:srgbClr val="FFC58B"/>
                </a:solidFill>
              </a:rPr>
              <a:t>Personal Questions to Ponder</a:t>
            </a:r>
          </a:p>
          <a:p>
            <a:pPr marL="94865" indent="-94865"/>
            <a:endParaRPr lang="en-US" sz="2400" b="1" dirty="0">
              <a:solidFill>
                <a:prstClr val="white"/>
              </a:solidFill>
            </a:endParaRPr>
          </a:p>
        </p:txBody>
      </p:sp>
      <p:sp>
        <p:nvSpPr>
          <p:cNvPr id="3" name="Rectangle 2"/>
          <p:cNvSpPr/>
          <p:nvPr/>
        </p:nvSpPr>
        <p:spPr>
          <a:xfrm>
            <a:off x="482502" y="762000"/>
            <a:ext cx="8509098" cy="6247864"/>
          </a:xfrm>
          <a:prstGeom prst="rect">
            <a:avLst/>
          </a:prstGeom>
        </p:spPr>
        <p:txBody>
          <a:bodyPr wrap="square">
            <a:spAutoFit/>
          </a:bodyPr>
          <a:lstStyle/>
          <a:p>
            <a:pPr marL="742950" indent="-742950">
              <a:buSzPct val="100000"/>
              <a:buFont typeface="+mj-lt"/>
              <a:buAutoNum type="arabicPeriod" startAt="3"/>
            </a:pPr>
            <a:r>
              <a:rPr lang="en-US" sz="4000" dirty="0" smtClean="0">
                <a:solidFill>
                  <a:prstClr val="white"/>
                </a:solidFill>
                <a:latin typeface="Calibri" pitchFamily="34" charset="0"/>
                <a:cs typeface="Calibri" pitchFamily="34" charset="0"/>
              </a:rPr>
              <a:t>Are there </a:t>
            </a:r>
            <a:r>
              <a:rPr lang="en-US" sz="4000" u="sng" dirty="0" smtClean="0">
                <a:solidFill>
                  <a:prstClr val="white"/>
                </a:solidFill>
                <a:latin typeface="Calibri" pitchFamily="34" charset="0"/>
                <a:cs typeface="Calibri" pitchFamily="34" charset="0"/>
              </a:rPr>
              <a:t>host environmental</a:t>
            </a:r>
            <a:r>
              <a:rPr lang="en-US" sz="4000" dirty="0" smtClean="0">
                <a:solidFill>
                  <a:prstClr val="white"/>
                </a:solidFill>
                <a:latin typeface="Calibri" pitchFamily="34" charset="0"/>
                <a:cs typeface="Calibri" pitchFamily="34" charset="0"/>
              </a:rPr>
              <a:t> factors in your life that make you vulnerable?</a:t>
            </a:r>
          </a:p>
          <a:p>
            <a:pPr marL="1144729" lvl="1" indent="-742950">
              <a:buSzPct val="100000"/>
              <a:buFont typeface="Wingdings" pitchFamily="2" charset="2"/>
              <a:buChar char="q"/>
            </a:pPr>
            <a:r>
              <a:rPr lang="en-US" sz="4000" dirty="0" smtClean="0">
                <a:solidFill>
                  <a:prstClr val="white"/>
                </a:solidFill>
                <a:latin typeface="Calibri" pitchFamily="34" charset="0"/>
                <a:cs typeface="Calibri" pitchFamily="34" charset="0"/>
              </a:rPr>
              <a:t>Are you triggered by the ever-present availability of prostitutes/bar girls?</a:t>
            </a:r>
          </a:p>
          <a:p>
            <a:pPr marL="1144729" lvl="1" indent="-742950">
              <a:buSzPct val="100000"/>
              <a:buFont typeface="Wingdings" pitchFamily="2" charset="2"/>
              <a:buChar char="q"/>
            </a:pPr>
            <a:r>
              <a:rPr lang="en-US" sz="4000" dirty="0" smtClean="0">
                <a:solidFill>
                  <a:prstClr val="white"/>
                </a:solidFill>
                <a:latin typeface="Calibri" pitchFamily="34" charset="0"/>
                <a:cs typeface="Calibri" pitchFamily="34" charset="0"/>
              </a:rPr>
              <a:t>Do you utilize massage for relaxation? If so, do you have clear boundaries that you do not violate?</a:t>
            </a:r>
          </a:p>
        </p:txBody>
      </p:sp>
    </p:spTree>
    <p:extLst>
      <p:ext uri="{BB962C8B-B14F-4D97-AF65-F5344CB8AC3E}">
        <p14:creationId xmlns:p14="http://schemas.microsoft.com/office/powerpoint/2010/main" val="2041143115"/>
      </p:ext>
    </p:extLst>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1"/>
          <p:cNvSpPr>
            <a:spLocks/>
          </p:cNvSpPr>
          <p:nvPr/>
        </p:nvSpPr>
        <p:spPr bwMode="auto">
          <a:xfrm>
            <a:off x="737517" y="-381000"/>
            <a:ext cx="8330283" cy="6036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t"/>
          <a:lstStyle/>
          <a:p>
            <a:pPr marL="94865" indent="-94865"/>
            <a:endParaRPr lang="en-US" sz="2000" dirty="0">
              <a:solidFill>
                <a:prstClr val="white"/>
              </a:solidFill>
            </a:endParaRPr>
          </a:p>
          <a:p>
            <a:pPr marL="94865" indent="-94865" algn="ctr"/>
            <a:r>
              <a:rPr lang="en-US" sz="4400" b="1" dirty="0" smtClean="0">
                <a:solidFill>
                  <a:srgbClr val="FFC58B"/>
                </a:solidFill>
              </a:rPr>
              <a:t>Church/Mission Leader Questions </a:t>
            </a:r>
            <a:r>
              <a:rPr lang="en-US" sz="4400" b="1" dirty="0">
                <a:solidFill>
                  <a:srgbClr val="FFC58B"/>
                </a:solidFill>
              </a:rPr>
              <a:t>to Ponder</a:t>
            </a:r>
          </a:p>
          <a:p>
            <a:pPr marL="94865" indent="-94865"/>
            <a:endParaRPr lang="en-US" sz="2000" b="1" dirty="0">
              <a:solidFill>
                <a:prstClr val="white"/>
              </a:solidFill>
            </a:endParaRPr>
          </a:p>
        </p:txBody>
      </p:sp>
      <p:sp>
        <p:nvSpPr>
          <p:cNvPr id="3" name="Rectangle 2"/>
          <p:cNvSpPr/>
          <p:nvPr/>
        </p:nvSpPr>
        <p:spPr>
          <a:xfrm>
            <a:off x="228600" y="1143000"/>
            <a:ext cx="8839200" cy="5632311"/>
          </a:xfrm>
          <a:prstGeom prst="rect">
            <a:avLst/>
          </a:prstGeom>
        </p:spPr>
        <p:txBody>
          <a:bodyPr wrap="square">
            <a:spAutoFit/>
          </a:bodyPr>
          <a:lstStyle/>
          <a:p>
            <a:pPr marL="514350" indent="-514350">
              <a:buSzPct val="100000"/>
            </a:pPr>
            <a:r>
              <a:rPr lang="en-US" sz="4000" dirty="0" smtClean="0">
                <a:solidFill>
                  <a:prstClr val="white"/>
                </a:solidFill>
              </a:rPr>
              <a:t>    Regarding </a:t>
            </a:r>
            <a:r>
              <a:rPr lang="en-US" sz="4000" u="sng" dirty="0" smtClean="0">
                <a:solidFill>
                  <a:prstClr val="white"/>
                </a:solidFill>
              </a:rPr>
              <a:t>environmental</a:t>
            </a:r>
            <a:r>
              <a:rPr lang="en-US" sz="4000" dirty="0" smtClean="0">
                <a:solidFill>
                  <a:prstClr val="white"/>
                </a:solidFill>
              </a:rPr>
              <a:t> factors:</a:t>
            </a:r>
          </a:p>
          <a:p>
            <a:pPr marL="1144729" lvl="1" indent="-742950">
              <a:buSzPct val="100000"/>
              <a:buFont typeface="Wingdings" pitchFamily="2" charset="2"/>
              <a:buChar char="q"/>
            </a:pPr>
            <a:r>
              <a:rPr lang="en-US" sz="4000" dirty="0" smtClean="0">
                <a:solidFill>
                  <a:prstClr val="white"/>
                </a:solidFill>
              </a:rPr>
              <a:t>Do you have policies that encourage/discourage open communication about sexuality and the reality of sexual temptation by both men &amp; women in your organization?  Do you have meaningful (not legalistic) accountability with your team?</a:t>
            </a:r>
            <a:endParaRPr lang="en-US" sz="4000" dirty="0">
              <a:solidFill>
                <a:prstClr val="white"/>
              </a:solidFill>
            </a:endParaRPr>
          </a:p>
        </p:txBody>
      </p:sp>
    </p:spTree>
    <p:extLst>
      <p:ext uri="{BB962C8B-B14F-4D97-AF65-F5344CB8AC3E}">
        <p14:creationId xmlns:p14="http://schemas.microsoft.com/office/powerpoint/2010/main" val="3656333090"/>
      </p:ext>
    </p:extLst>
  </p:cSld>
  <p:clrMapOvr>
    <a:masterClrMapping/>
  </p:clrMapOvr>
  <p:transition>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AutoShape 1"/>
          <p:cNvSpPr>
            <a:spLocks/>
          </p:cNvSpPr>
          <p:nvPr/>
        </p:nvSpPr>
        <p:spPr bwMode="auto">
          <a:xfrm>
            <a:off x="406302" y="76200"/>
            <a:ext cx="8330283" cy="6036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noFill/>
            <a:prstDash val="solid"/>
            <a:miter lim="0"/>
            <a:headEnd/>
            <a:tailEnd/>
          </a:ln>
          <a:effectLst/>
        </p:spPr>
        <p:txBody>
          <a:bodyPr lIns="35713" tIns="35713" rIns="35713" bIns="35713" anchor="ctr"/>
          <a:lstStyle/>
          <a:p>
            <a:pPr marL="94865" indent="-94865"/>
            <a:endParaRPr lang="en-US" sz="2000" dirty="0">
              <a:solidFill>
                <a:prstClr val="white"/>
              </a:solidFill>
            </a:endParaRPr>
          </a:p>
          <a:p>
            <a:pPr marL="94865" indent="-94865" algn="ctr"/>
            <a:r>
              <a:rPr lang="en-US" sz="4400" b="1" dirty="0" smtClean="0">
                <a:solidFill>
                  <a:srgbClr val="FFC58B"/>
                </a:solidFill>
              </a:rPr>
              <a:t>Church/Mission Leader Questions </a:t>
            </a:r>
            <a:r>
              <a:rPr lang="en-US" sz="4400" b="1" dirty="0">
                <a:solidFill>
                  <a:srgbClr val="FFC58B"/>
                </a:solidFill>
              </a:rPr>
              <a:t>to Ponder</a:t>
            </a:r>
          </a:p>
          <a:p>
            <a:pPr marL="94865" indent="-94865"/>
            <a:endParaRPr lang="en-US" sz="2000" b="1" dirty="0">
              <a:solidFill>
                <a:prstClr val="white"/>
              </a:solidFill>
            </a:endParaRPr>
          </a:p>
          <a:p>
            <a:pPr marL="782356" lvl="1" indent="-380577">
              <a:buSzPct val="100000"/>
              <a:buFont typeface="Wingdings" pitchFamily="2" charset="2"/>
              <a:buChar char="q"/>
            </a:pPr>
            <a:r>
              <a:rPr lang="en-US" sz="3600" dirty="0" smtClean="0">
                <a:solidFill>
                  <a:prstClr val="white"/>
                </a:solidFill>
              </a:rPr>
              <a:t>Do </a:t>
            </a:r>
            <a:r>
              <a:rPr lang="en-US" sz="3600" dirty="0">
                <a:solidFill>
                  <a:prstClr val="white"/>
                </a:solidFill>
              </a:rPr>
              <a:t>you place excessively high expectations of your staff, thus contributing to </a:t>
            </a:r>
            <a:r>
              <a:rPr lang="en-US" sz="3600" dirty="0" err="1">
                <a:solidFill>
                  <a:prstClr val="white"/>
                </a:solidFill>
              </a:rPr>
              <a:t>drivenness</a:t>
            </a:r>
            <a:r>
              <a:rPr lang="en-US" sz="3600" dirty="0">
                <a:solidFill>
                  <a:prstClr val="white"/>
                </a:solidFill>
              </a:rPr>
              <a:t> and burnout?</a:t>
            </a:r>
          </a:p>
          <a:p>
            <a:pPr marL="782356" lvl="1" indent="-380577">
              <a:buSzPct val="100000"/>
              <a:buFont typeface="Wingdings" pitchFamily="2" charset="2"/>
              <a:buChar char="q"/>
            </a:pPr>
            <a:r>
              <a:rPr lang="en-US" sz="3600" dirty="0">
                <a:solidFill>
                  <a:prstClr val="white"/>
                </a:solidFill>
              </a:rPr>
              <a:t>Do you have clear protocol in event that inappropriate sexual conduct occurs in your organization? </a:t>
            </a:r>
            <a:r>
              <a:rPr lang="en-US" sz="3600" dirty="0" smtClean="0">
                <a:solidFill>
                  <a:prstClr val="white"/>
                </a:solidFill>
              </a:rPr>
              <a:t>i.e</a:t>
            </a:r>
            <a:r>
              <a:rPr lang="en-US" sz="3600" dirty="0">
                <a:solidFill>
                  <a:prstClr val="white"/>
                </a:solidFill>
              </a:rPr>
              <a:t>. support for victims, family, and perpetrator?</a:t>
            </a:r>
          </a:p>
        </p:txBody>
      </p:sp>
    </p:spTree>
    <p:extLst>
      <p:ext uri="{BB962C8B-B14F-4D97-AF65-F5344CB8AC3E}">
        <p14:creationId xmlns:p14="http://schemas.microsoft.com/office/powerpoint/2010/main" val="1600999579"/>
      </p:ext>
    </p:extLst>
  </p:cSld>
  <p:clrMapOvr>
    <a:masterClrMapping/>
  </p:clrMapOvr>
  <p:transition>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PH" sz="5400" b="1" dirty="0" smtClean="0"/>
              <a:t>“Awesome in this Place”</a:t>
            </a:r>
            <a:endParaRPr lang="en-PH" sz="5400" b="1" dirty="0"/>
          </a:p>
        </p:txBody>
      </p:sp>
      <p:sp>
        <p:nvSpPr>
          <p:cNvPr id="3" name="Subtitle 2"/>
          <p:cNvSpPr>
            <a:spLocks noGrp="1"/>
          </p:cNvSpPr>
          <p:nvPr>
            <p:ph type="subTitle" idx="1"/>
          </p:nvPr>
        </p:nvSpPr>
        <p:spPr/>
        <p:txBody>
          <a:bodyPr>
            <a:normAutofit/>
          </a:bodyPr>
          <a:lstStyle/>
          <a:p>
            <a:r>
              <a:rPr lang="en-PH" sz="3600" b="1" dirty="0" smtClean="0"/>
              <a:t>Worship Team</a:t>
            </a:r>
            <a:endParaRPr lang="en-PH" sz="36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Awesome in this Place</a:t>
            </a:r>
            <a:endParaRPr lang="en-PH" dirty="0"/>
          </a:p>
        </p:txBody>
      </p:sp>
      <p:sp>
        <p:nvSpPr>
          <p:cNvPr id="3" name="Content Placeholder 2"/>
          <p:cNvSpPr>
            <a:spLocks noGrp="1"/>
          </p:cNvSpPr>
          <p:nvPr>
            <p:ph idx="1"/>
          </p:nvPr>
        </p:nvSpPr>
        <p:spPr/>
        <p:txBody>
          <a:bodyPr>
            <a:noAutofit/>
          </a:bodyPr>
          <a:lstStyle/>
          <a:p>
            <a:pPr>
              <a:buNone/>
            </a:pPr>
            <a:r>
              <a:rPr lang="en-PH" sz="3600" dirty="0" smtClean="0"/>
              <a:t>As I come into your presence</a:t>
            </a:r>
          </a:p>
          <a:p>
            <a:pPr>
              <a:buNone/>
            </a:pPr>
            <a:r>
              <a:rPr lang="en-PH" sz="3600" dirty="0" smtClean="0"/>
              <a:t>Past the gates of praise</a:t>
            </a:r>
          </a:p>
          <a:p>
            <a:pPr>
              <a:buNone/>
            </a:pPr>
            <a:r>
              <a:rPr lang="en-PH" sz="3600" dirty="0" smtClean="0"/>
              <a:t>Into your sanctuary</a:t>
            </a:r>
          </a:p>
          <a:p>
            <a:pPr>
              <a:buNone/>
            </a:pPr>
            <a:r>
              <a:rPr lang="en-PH" sz="3600" dirty="0" smtClean="0"/>
              <a:t>As we stand here face to face</a:t>
            </a:r>
          </a:p>
          <a:p>
            <a:pPr>
              <a:buNone/>
            </a:pPr>
            <a:r>
              <a:rPr lang="en-PH" sz="3600" dirty="0" smtClean="0"/>
              <a:t>I look upon your continents</a:t>
            </a:r>
          </a:p>
          <a:p>
            <a:pPr>
              <a:buNone/>
            </a:pPr>
            <a:r>
              <a:rPr lang="en-PH" sz="3600" dirty="0" smtClean="0"/>
              <a:t>I see the fullness of your grace.</a:t>
            </a:r>
          </a:p>
          <a:p>
            <a:pPr>
              <a:buNone/>
            </a:pPr>
            <a:r>
              <a:rPr lang="en-PH" sz="3600" dirty="0" smtClean="0"/>
              <a:t>I can only bow down and say.</a:t>
            </a:r>
          </a:p>
          <a:p>
            <a:pPr>
              <a:buNone/>
            </a:pPr>
            <a:endParaRPr lang="en-PH" sz="3600" dirty="0" smtClean="0"/>
          </a:p>
          <a:p>
            <a:pPr>
              <a:buNone/>
            </a:pPr>
            <a:endParaRPr lang="en-PH" sz="3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dirty="0" smtClean="0"/>
              <a:t>Amazing Grace (My Chains Are Gone) </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pPr marL="0" indent="0">
              <a:buNone/>
            </a:pPr>
            <a:r>
              <a:rPr lang="en-US" sz="3200" b="1" dirty="0"/>
              <a:t>Amazing grace</a:t>
            </a:r>
            <a:r>
              <a:rPr lang="en-US" sz="3200" b="1" dirty="0" smtClean="0"/>
              <a:t/>
            </a:r>
            <a:br>
              <a:rPr lang="en-US" sz="3200" b="1" dirty="0" smtClean="0"/>
            </a:br>
            <a:r>
              <a:rPr lang="en-US" sz="3200" b="1" dirty="0"/>
              <a:t>How sweet the sound</a:t>
            </a:r>
            <a:r>
              <a:rPr lang="en-US" sz="3200" b="1" dirty="0" smtClean="0"/>
              <a:t/>
            </a:r>
            <a:br>
              <a:rPr lang="en-US" sz="3200" b="1" dirty="0" smtClean="0"/>
            </a:br>
            <a:r>
              <a:rPr lang="en-US" sz="3200" b="1" dirty="0"/>
              <a:t>That saved a wretch like me</a:t>
            </a:r>
            <a:r>
              <a:rPr lang="en-US" sz="3200" b="1" dirty="0" smtClean="0"/>
              <a:t/>
            </a:r>
            <a:br>
              <a:rPr lang="en-US" sz="3200" b="1" dirty="0" smtClean="0"/>
            </a:br>
            <a:r>
              <a:rPr lang="en-US" sz="3200" b="1" dirty="0"/>
              <a:t>I once was lost, but now I'm found</a:t>
            </a:r>
            <a:r>
              <a:rPr lang="en-US" sz="3200" b="1" dirty="0" smtClean="0"/>
              <a:t/>
            </a:r>
            <a:br>
              <a:rPr lang="en-US" sz="3200" b="1" dirty="0" smtClean="0"/>
            </a:br>
            <a:r>
              <a:rPr lang="en-US" sz="3200" b="1" dirty="0"/>
              <a:t>Was blind, but now I see</a:t>
            </a:r>
            <a:r>
              <a:rPr lang="en-US" sz="3200" b="1" dirty="0" smtClean="0"/>
              <a:t/>
            </a:r>
            <a:br>
              <a:rPr lang="en-US" sz="3200" b="1" dirty="0" smtClean="0"/>
            </a:br>
            <a:endParaRPr lang="en-US" sz="3200" b="1" dirty="0" smtClean="0"/>
          </a:p>
          <a:p>
            <a:pPr marL="0" indent="0">
              <a:buNone/>
            </a:pPr>
            <a:r>
              <a:rPr lang="en-US" sz="3200" b="1" dirty="0" err="1" smtClean="0"/>
              <a:t>'Twas</a:t>
            </a:r>
            <a:r>
              <a:rPr lang="en-US" sz="3200" b="1" dirty="0" smtClean="0"/>
              <a:t> </a:t>
            </a:r>
            <a:r>
              <a:rPr lang="en-US" sz="3200" b="1" dirty="0"/>
              <a:t>grace that taught my heart to fear</a:t>
            </a:r>
            <a:r>
              <a:rPr lang="en-US" sz="3200" b="1" dirty="0" smtClean="0"/>
              <a:t/>
            </a:r>
            <a:br>
              <a:rPr lang="en-US" sz="3200" b="1" dirty="0" smtClean="0"/>
            </a:br>
            <a:r>
              <a:rPr lang="en-US" sz="3200" b="1" dirty="0"/>
              <a:t>And grace my fears relieved</a:t>
            </a:r>
            <a:r>
              <a:rPr lang="en-US" sz="3200" b="1" dirty="0" smtClean="0"/>
              <a:t/>
            </a:r>
            <a:br>
              <a:rPr lang="en-US" sz="3200" b="1" dirty="0" smtClean="0"/>
            </a:br>
            <a:r>
              <a:rPr lang="en-US" sz="3200" b="1" dirty="0"/>
              <a:t>How precious did that grace appear</a:t>
            </a:r>
            <a:r>
              <a:rPr lang="en-US" sz="3200" b="1" dirty="0" smtClean="0"/>
              <a:t/>
            </a:r>
            <a:br>
              <a:rPr lang="en-US" sz="3200" b="1" dirty="0" smtClean="0"/>
            </a:br>
            <a:r>
              <a:rPr lang="en-US" sz="3200" b="1" dirty="0"/>
              <a:t>The hour I first believed</a:t>
            </a:r>
            <a:r>
              <a:rPr lang="en-US" sz="3200" b="1" dirty="0" smtClean="0"/>
              <a:t/>
            </a:r>
            <a:br>
              <a:rPr lang="en-US" sz="3200" b="1" dirty="0" smtClean="0"/>
            </a:br>
            <a:endParaRPr lang="en-US" sz="3200" b="1" dirty="0"/>
          </a:p>
        </p:txBody>
      </p:sp>
    </p:spTree>
    <p:extLst>
      <p:ext uri="{BB962C8B-B14F-4D97-AF65-F5344CB8AC3E}">
        <p14:creationId xmlns:p14="http://schemas.microsoft.com/office/powerpoint/2010/main" val="32426969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3" name="Content Placeholder 2"/>
          <p:cNvSpPr>
            <a:spLocks noGrp="1"/>
          </p:cNvSpPr>
          <p:nvPr>
            <p:ph idx="1"/>
          </p:nvPr>
        </p:nvSpPr>
        <p:spPr>
          <a:xfrm>
            <a:off x="457200" y="304800"/>
            <a:ext cx="8229600" cy="5821363"/>
          </a:xfrm>
        </p:spPr>
        <p:txBody>
          <a:bodyPr>
            <a:normAutofit/>
          </a:bodyPr>
          <a:lstStyle/>
          <a:p>
            <a:pPr>
              <a:buNone/>
            </a:pPr>
            <a:endParaRPr lang="en-PH" sz="3600" dirty="0" smtClean="0"/>
          </a:p>
          <a:p>
            <a:pPr>
              <a:buNone/>
            </a:pPr>
            <a:r>
              <a:rPr lang="en-PH" sz="3600" dirty="0" smtClean="0"/>
              <a:t>You are awesome in this place Mighty God</a:t>
            </a:r>
          </a:p>
          <a:p>
            <a:pPr>
              <a:buNone/>
            </a:pPr>
            <a:r>
              <a:rPr lang="en-PH" sz="3600" dirty="0" smtClean="0"/>
              <a:t>You are awesome in this place Abba Father</a:t>
            </a:r>
          </a:p>
          <a:p>
            <a:pPr>
              <a:buNone/>
            </a:pPr>
            <a:r>
              <a:rPr lang="en-PH" sz="3600" dirty="0" smtClean="0"/>
              <a:t>You are worthy of all praise</a:t>
            </a:r>
          </a:p>
          <a:p>
            <a:pPr>
              <a:buNone/>
            </a:pPr>
            <a:r>
              <a:rPr lang="en-PH" sz="3600" dirty="0" smtClean="0"/>
              <a:t>To you our lives we raise.</a:t>
            </a:r>
          </a:p>
          <a:p>
            <a:pPr>
              <a:buNone/>
            </a:pPr>
            <a:r>
              <a:rPr lang="en-PH" sz="3600" dirty="0" smtClean="0"/>
              <a:t>You are awesome in this place Mighty God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PH" sz="5400" b="1" dirty="0" smtClean="0"/>
              <a:t>Benediction</a:t>
            </a:r>
            <a:endParaRPr lang="en-PH" sz="5400" b="1" dirty="0"/>
          </a:p>
        </p:txBody>
      </p:sp>
      <p:sp>
        <p:nvSpPr>
          <p:cNvPr id="3" name="Subtitle 2"/>
          <p:cNvSpPr>
            <a:spLocks noGrp="1"/>
          </p:cNvSpPr>
          <p:nvPr>
            <p:ph type="subTitle" idx="1"/>
          </p:nvPr>
        </p:nvSpPr>
        <p:spPr/>
        <p:txBody>
          <a:bodyPr>
            <a:normAutofit/>
          </a:bodyPr>
          <a:lstStyle/>
          <a:p>
            <a:r>
              <a:rPr lang="en-PH" sz="3600" b="1" dirty="0" smtClean="0"/>
              <a:t>Dr. Glenn Miles</a:t>
            </a:r>
            <a:endParaRPr lang="en-PH"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1" dirty="0" smtClean="0"/>
              <a:t>My </a:t>
            </a:r>
            <a:r>
              <a:rPr lang="en-US" sz="3600" b="1" dirty="0" smtClean="0"/>
              <a:t>chains are gone</a:t>
            </a:r>
            <a:br>
              <a:rPr lang="en-US" sz="3600" b="1" dirty="0" smtClean="0"/>
            </a:br>
            <a:r>
              <a:rPr lang="en-US" sz="3600" b="1" dirty="0" smtClean="0"/>
              <a:t>I've been set free</a:t>
            </a:r>
            <a:br>
              <a:rPr lang="en-US" sz="3600" b="1" dirty="0" smtClean="0"/>
            </a:br>
            <a:r>
              <a:rPr lang="en-US" sz="3600" b="1" dirty="0" smtClean="0"/>
              <a:t>My God, my Savior has ransomed me</a:t>
            </a:r>
            <a:br>
              <a:rPr lang="en-US" sz="3600" b="1" dirty="0" smtClean="0"/>
            </a:br>
            <a:r>
              <a:rPr lang="en-US" sz="3600" b="1" dirty="0" smtClean="0"/>
              <a:t>And like a flood His mercy rains</a:t>
            </a:r>
            <a:br>
              <a:rPr lang="en-US" sz="3600" b="1" dirty="0" smtClean="0"/>
            </a:br>
            <a:r>
              <a:rPr lang="en-US" sz="3600" b="1" dirty="0" smtClean="0"/>
              <a:t>Unending love, Amazing grace</a:t>
            </a:r>
          </a:p>
          <a:p>
            <a:pPr marL="0" indent="0">
              <a:buNone/>
            </a:pPr>
            <a:endParaRPr lang="en-US" sz="3600" b="1" dirty="0"/>
          </a:p>
        </p:txBody>
      </p:sp>
    </p:spTree>
    <p:extLst>
      <p:ext uri="{BB962C8B-B14F-4D97-AF65-F5344CB8AC3E}">
        <p14:creationId xmlns:p14="http://schemas.microsoft.com/office/powerpoint/2010/main" val="1148806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TotalTime>
  <Words>5865</Words>
  <Application>Microsoft Office PowerPoint</Application>
  <PresentationFormat>On-screen Show (4:3)</PresentationFormat>
  <Paragraphs>395</Paragraphs>
  <Slides>81</Slides>
  <Notes>30</Notes>
  <HiddenSlides>0</HiddenSlides>
  <MMClips>0</MMClips>
  <ScaleCrop>false</ScaleCrop>
  <HeadingPairs>
    <vt:vector size="4" baseType="variant">
      <vt:variant>
        <vt:lpstr>Theme</vt:lpstr>
      </vt:variant>
      <vt:variant>
        <vt:i4>2</vt:i4>
      </vt:variant>
      <vt:variant>
        <vt:lpstr>Slide Titles</vt:lpstr>
      </vt:variant>
      <vt:variant>
        <vt:i4>81</vt:i4>
      </vt:variant>
    </vt:vector>
  </HeadingPairs>
  <TitlesOfParts>
    <vt:vector size="83" baseType="lpstr">
      <vt:lpstr>Urban</vt:lpstr>
      <vt:lpstr>Metro</vt:lpstr>
      <vt:lpstr>Chapel Service</vt:lpstr>
      <vt:lpstr>Opening Prayer</vt:lpstr>
      <vt:lpstr>Praise and Worship</vt:lpstr>
      <vt:lpstr>PowerPoint Presentation</vt:lpstr>
      <vt:lpstr>I Could Sing of Your Love</vt:lpstr>
      <vt:lpstr>God of Jacob</vt:lpstr>
      <vt:lpstr>PowerPoint Presentation</vt:lpstr>
      <vt:lpstr>Amazing Grace (My Chains Are Gone) </vt:lpstr>
      <vt:lpstr>PowerPoint Presentation</vt:lpstr>
      <vt:lpstr>PowerPoint Presentation</vt:lpstr>
      <vt:lpstr>Scripture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of Speaker</vt:lpstr>
      <vt:lpstr>Message</vt:lpstr>
      <vt:lpstr>Sexual Integrity of Expat Christian Men    Mark Ainsworth, Glenn Miles PhD,  Kenneth Taylor, LCSW</vt:lpstr>
      <vt:lpstr>Why did we do the Survey?</vt:lpstr>
      <vt:lpstr>Methodology</vt:lpstr>
      <vt:lpstr>Results</vt:lpstr>
      <vt:lpstr>What is your view on Porn?</vt:lpstr>
      <vt:lpstr>How often do you view porn?</vt:lpstr>
      <vt:lpstr>What is your view on prostitution?</vt:lpstr>
      <vt:lpstr>Why do you think men use prostitutes?</vt:lpstr>
      <vt:lpstr>Have you had a ‘traditional’ massage where masseur touched you sexually?  </vt:lpstr>
      <vt:lpstr>How did you respond when you were touched?</vt:lpstr>
      <vt:lpstr>Traditional to Erotic Massage</vt:lpstr>
      <vt:lpstr>Have you ever had sexual intercourse with a prostitute?</vt:lpstr>
      <vt:lpstr>Do you feel that erotic massage is the same as prostitution?</vt:lpstr>
      <vt:lpstr>PowerPoint Presentation</vt:lpstr>
      <vt:lpstr>Are you fearful that if honest about any aspect of your sexual behavior that you may face discipline?</vt:lpstr>
      <vt:lpstr>How likely would you go to church/mission/NGO leader to discuss sexual issues? </vt:lpstr>
      <vt:lpstr>Would you like to receive/be part of any counseling/therapy/support group for your sexual behavior? </vt:lpstr>
      <vt:lpstr>Help?</vt:lpstr>
      <vt:lpstr>What Next?</vt:lpstr>
      <vt:lpstr>Lessons from the Prodigal 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Clergy Sexual Misconduct</vt:lpstr>
      <vt:lpstr>Clergy Sexual Misconduct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“Awesome in this Place”</vt:lpstr>
      <vt:lpstr>Awesome in this Place</vt:lpstr>
      <vt:lpstr>PowerPoint Presentation</vt:lpstr>
      <vt:lpstr>Benediction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pong</dc:creator>
  <cp:lastModifiedBy>chapel</cp:lastModifiedBy>
  <cp:revision>11</cp:revision>
  <dcterms:created xsi:type="dcterms:W3CDTF">2013-09-16T11:27:15Z</dcterms:created>
  <dcterms:modified xsi:type="dcterms:W3CDTF">2013-09-17T01:30:31Z</dcterms:modified>
</cp:coreProperties>
</file>